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81" r:id="rId2"/>
  </p:sldMasterIdLst>
  <p:notesMasterIdLst>
    <p:notesMasterId r:id="rId76"/>
  </p:notesMasterIdLst>
  <p:handoutMasterIdLst>
    <p:handoutMasterId r:id="rId77"/>
  </p:handoutMasterIdLst>
  <p:sldIdLst>
    <p:sldId id="558" r:id="rId3"/>
    <p:sldId id="528" r:id="rId4"/>
    <p:sldId id="530" r:id="rId5"/>
    <p:sldId id="532" r:id="rId6"/>
    <p:sldId id="535" r:id="rId7"/>
    <p:sldId id="536" r:id="rId8"/>
    <p:sldId id="537" r:id="rId9"/>
    <p:sldId id="538" r:id="rId10"/>
    <p:sldId id="539" r:id="rId11"/>
    <p:sldId id="540" r:id="rId12"/>
    <p:sldId id="544" r:id="rId13"/>
    <p:sldId id="559" r:id="rId14"/>
    <p:sldId id="546" r:id="rId15"/>
    <p:sldId id="548" r:id="rId16"/>
    <p:sldId id="560" r:id="rId17"/>
    <p:sldId id="549" r:id="rId18"/>
    <p:sldId id="550" r:id="rId19"/>
    <p:sldId id="551" r:id="rId20"/>
    <p:sldId id="552" r:id="rId21"/>
    <p:sldId id="553" r:id="rId22"/>
    <p:sldId id="556" r:id="rId23"/>
    <p:sldId id="555" r:id="rId24"/>
    <p:sldId id="554" r:id="rId25"/>
    <p:sldId id="541" r:id="rId26"/>
    <p:sldId id="542" r:id="rId27"/>
    <p:sldId id="543" r:id="rId28"/>
    <p:sldId id="557" r:id="rId29"/>
    <p:sldId id="561" r:id="rId30"/>
    <p:sldId id="579" r:id="rId31"/>
    <p:sldId id="580" r:id="rId32"/>
    <p:sldId id="581" r:id="rId33"/>
    <p:sldId id="582" r:id="rId34"/>
    <p:sldId id="583" r:id="rId35"/>
    <p:sldId id="611" r:id="rId36"/>
    <p:sldId id="585" r:id="rId37"/>
    <p:sldId id="586" r:id="rId38"/>
    <p:sldId id="587" r:id="rId39"/>
    <p:sldId id="612" r:id="rId40"/>
    <p:sldId id="589" r:id="rId41"/>
    <p:sldId id="614" r:id="rId42"/>
    <p:sldId id="616" r:id="rId43"/>
    <p:sldId id="591" r:id="rId44"/>
    <p:sldId id="615" r:id="rId45"/>
    <p:sldId id="617" r:id="rId46"/>
    <p:sldId id="594" r:id="rId47"/>
    <p:sldId id="595" r:id="rId48"/>
    <p:sldId id="618" r:id="rId49"/>
    <p:sldId id="619" r:id="rId50"/>
    <p:sldId id="620" r:id="rId51"/>
    <p:sldId id="621" r:id="rId52"/>
    <p:sldId id="622" r:id="rId53"/>
    <p:sldId id="623" r:id="rId54"/>
    <p:sldId id="624" r:id="rId55"/>
    <p:sldId id="625" r:id="rId56"/>
    <p:sldId id="626" r:id="rId57"/>
    <p:sldId id="627" r:id="rId58"/>
    <p:sldId id="628" r:id="rId59"/>
    <p:sldId id="629" r:id="rId60"/>
    <p:sldId id="630" r:id="rId61"/>
    <p:sldId id="631" r:id="rId62"/>
    <p:sldId id="632" r:id="rId63"/>
    <p:sldId id="633" r:id="rId64"/>
    <p:sldId id="634" r:id="rId65"/>
    <p:sldId id="635" r:id="rId66"/>
    <p:sldId id="524" r:id="rId67"/>
    <p:sldId id="516" r:id="rId68"/>
    <p:sldId id="517" r:id="rId69"/>
    <p:sldId id="518" r:id="rId70"/>
    <p:sldId id="519" r:id="rId71"/>
    <p:sldId id="522" r:id="rId72"/>
    <p:sldId id="523" r:id="rId73"/>
    <p:sldId id="646" r:id="rId74"/>
    <p:sldId id="647" r:id="rId75"/>
  </p:sldIdLst>
  <p:sldSz cx="9144000" cy="6858000" type="screen4x3"/>
  <p:notesSz cx="6858000" cy="9144000"/>
  <p:embeddedFontLst>
    <p:embeddedFont>
      <p:font typeface="Georgia" panose="02040502050405020303" pitchFamily="18" charset="0"/>
      <p:regular r:id="rId78"/>
      <p:bold r:id="rId79"/>
      <p:italic r:id="rId80"/>
      <p:boldItalic r:id="rId81"/>
    </p:embeddedFont>
    <p:embeddedFont>
      <p:font typeface="Albertus Medium" panose="020E0602030304020303" pitchFamily="34" charset="0"/>
      <p:regular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Arial Black" panose="020B0A04020102020204" pitchFamily="34" charset="0"/>
      <p:bold r:id="rId87"/>
    </p:embeddedFont>
    <p:embeddedFont>
      <p:font typeface="Trebuchet MS" panose="020B0603020202020204" pitchFamily="34" charset="0"/>
      <p:regular r:id="rId88"/>
      <p:bold r:id="rId89"/>
      <p:italic r:id="rId90"/>
      <p:boldItalic r:id="rId91"/>
    </p:embeddedFont>
    <p:embeddedFont>
      <p:font typeface="Candara" panose="020E0502030303020204" pitchFamily="34" charset="0"/>
      <p:regular r:id="rId92"/>
      <p:bold r:id="rId93"/>
      <p:italic r:id="rId94"/>
      <p:boldItalic r:id="rId95"/>
    </p:embeddedFont>
    <p:embeddedFont>
      <p:font typeface="Love Ya Like A Sister" panose="02000000000000000000" pitchFamily="2" charset="0"/>
      <p:regular r:id="rId96"/>
    </p:embeddedFont>
    <p:embeddedFont>
      <p:font typeface="GoodDog Cool" panose="00000400000000000000" pitchFamily="2" charset="0"/>
      <p:regular r:id="rId97"/>
    </p:embeddedFont>
    <p:embeddedFont>
      <p:font typeface="Aharoni" panose="02010803020104030203" pitchFamily="2" charset="-79"/>
      <p:bold r:id="rId98"/>
    </p:embeddedFont>
    <p:embeddedFont>
      <p:font typeface="MS PGothic" panose="020B0600070205080204" pitchFamily="34" charset="-128"/>
      <p:regular r:id="rId99"/>
    </p:embeddedFont>
    <p:embeddedFont>
      <p:font typeface="Berlin Sans FB Demi" panose="020E0802020502020306" pitchFamily="34" charset="0"/>
      <p:bold r:id="rId100"/>
    </p:embeddedFont>
    <p:embeddedFont>
      <p:font typeface="Webdings" panose="05030102010509060703" pitchFamily="18" charset="2"/>
      <p:regular r:id="rId101"/>
    </p:embeddedFont>
  </p:embeddedFontLst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FF9900"/>
    <a:srgbClr val="6699FF"/>
    <a:srgbClr val="009900"/>
    <a:srgbClr val="F47E1C"/>
    <a:srgbClr val="8ABF59"/>
    <a:srgbClr val="0000CC"/>
    <a:srgbClr val="F4A970"/>
    <a:srgbClr val="0000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98514" autoAdjust="0"/>
  </p:normalViewPr>
  <p:slideViewPr>
    <p:cSldViewPr>
      <p:cViewPr>
        <p:scale>
          <a:sx n="100" d="100"/>
          <a:sy n="100" d="100"/>
        </p:scale>
        <p:origin x="-1896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font" Target="fonts/font2.fntdata"/><Relationship Id="rId87" Type="http://schemas.openxmlformats.org/officeDocument/2006/relationships/font" Target="fonts/font10.fntdata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5.fntdata"/><Relationship Id="rId90" Type="http://schemas.openxmlformats.org/officeDocument/2006/relationships/font" Target="fonts/font13.fntdata"/><Relationship Id="rId95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100" Type="http://schemas.openxmlformats.org/officeDocument/2006/relationships/font" Target="fonts/font23.fntdata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font" Target="fonts/font16.fntdata"/><Relationship Id="rId98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96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font" Target="fonts/font17.fntdata"/><Relationship Id="rId99" Type="http://schemas.openxmlformats.org/officeDocument/2006/relationships/font" Target="fonts/font22.fntdata"/><Relationship Id="rId101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97" Type="http://schemas.openxmlformats.org/officeDocument/2006/relationships/font" Target="fonts/font20.fntdata"/><Relationship Id="rId10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7/17/2017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30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7/17/2017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4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6DABAD1-4A27-4325-8FBF-6AA2D4E75892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DF3CC78-92CC-4B51-BFCC-8F9A4B5162DD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81AE3C7-3249-428E-9042-81D47B826436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6DABAD1-4A27-4325-8FBF-6AA2D4E75892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0DBF73A-EAB4-4EB9-9A91-2CD3C9E0A32F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9EFD1ED-1B8D-4046-849D-54710735B013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807DFA5-B975-4A5F-9CE3-EB6333C1FC6A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6DABAD1-4A27-4325-8FBF-6AA2D4E75892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C11C0AE-AA03-4E81-B451-EB07017F508B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C11C0AE-AA03-4E81-B451-EB07017F508B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15037" indent="-2741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099817" indent="-21965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40678" indent="-21965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1979982" indent="-21965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28632" indent="-21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877282" indent="-21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325933" indent="-21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774583" indent="-21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85722B22-AC46-477E-9842-14023B321130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0DBF73A-EAB4-4EB9-9A91-2CD3C9E0A32F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C1B4977-C057-495E-91C1-3AF5C30213E8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6DABAD1-4A27-4325-8FBF-6AA2D4E75892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0DBF73A-EAB4-4EB9-9A91-2CD3C9E0A32F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B68A09C-B16F-4374-9E72-7D9E7DC3E8E0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E52D057-C6A7-40E5-AF13-3C9CB1BC53D1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 lIns="89730" tIns="44865" rIns="89730" bIns="44865"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2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0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91FD4BEC-5BAB-4693-85DB-9742F190F529}" type="slidenum">
              <a:rPr lang="en-US" altLang="en-US" sz="120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8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>
              <a:defRPr sz="1300">
                <a:solidFill>
                  <a:srgbClr val="333300"/>
                </a:solidFill>
                <a:latin typeface="Times New Roman" pitchFamily="18" charset="0"/>
              </a:defRPr>
            </a:lvl1pPr>
            <a:lvl2pPr marL="729057" indent="-280406">
              <a:defRPr sz="1300">
                <a:solidFill>
                  <a:srgbClr val="333300"/>
                </a:solidFill>
                <a:latin typeface="Times New Roman" pitchFamily="18" charset="0"/>
              </a:defRPr>
            </a:lvl2pPr>
            <a:lvl3pPr marL="1121626" indent="-224325">
              <a:defRPr sz="1300">
                <a:solidFill>
                  <a:srgbClr val="333300"/>
                </a:solidFill>
                <a:latin typeface="Times New Roman" pitchFamily="18" charset="0"/>
              </a:defRPr>
            </a:lvl3pPr>
            <a:lvl4pPr marL="1570276" indent="-224325">
              <a:defRPr sz="1300">
                <a:solidFill>
                  <a:srgbClr val="333300"/>
                </a:solidFill>
                <a:latin typeface="Times New Roman" pitchFamily="18" charset="0"/>
              </a:defRPr>
            </a:lvl4pPr>
            <a:lvl5pPr marL="2018927" indent="-224325">
              <a:defRPr sz="1300">
                <a:solidFill>
                  <a:srgbClr val="333300"/>
                </a:solidFill>
                <a:latin typeface="Times New Roman" pitchFamily="18" charset="0"/>
              </a:defRPr>
            </a:lvl5pPr>
            <a:lvl6pPr marL="2467577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6pPr>
            <a:lvl7pPr marL="2916227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7pPr>
            <a:lvl8pPr marL="3364878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8pPr>
            <a:lvl9pPr marL="3813528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44518B20-7B0E-434B-BA0F-6FD8AD4CE9E4}" type="slidenum">
              <a:rPr lang="en-US" altLang="en-US" sz="120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8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>
              <a:defRPr sz="1300">
                <a:solidFill>
                  <a:srgbClr val="333300"/>
                </a:solidFill>
                <a:latin typeface="Times New Roman" pitchFamily="18" charset="0"/>
              </a:defRPr>
            </a:lvl1pPr>
            <a:lvl2pPr marL="729057" indent="-280406">
              <a:defRPr sz="1300">
                <a:solidFill>
                  <a:srgbClr val="333300"/>
                </a:solidFill>
                <a:latin typeface="Times New Roman" pitchFamily="18" charset="0"/>
              </a:defRPr>
            </a:lvl2pPr>
            <a:lvl3pPr marL="1121626" indent="-224325">
              <a:defRPr sz="1300">
                <a:solidFill>
                  <a:srgbClr val="333300"/>
                </a:solidFill>
                <a:latin typeface="Times New Roman" pitchFamily="18" charset="0"/>
              </a:defRPr>
            </a:lvl3pPr>
            <a:lvl4pPr marL="1570276" indent="-224325">
              <a:defRPr sz="1300">
                <a:solidFill>
                  <a:srgbClr val="333300"/>
                </a:solidFill>
                <a:latin typeface="Times New Roman" pitchFamily="18" charset="0"/>
              </a:defRPr>
            </a:lvl4pPr>
            <a:lvl5pPr marL="2018927" indent="-224325">
              <a:defRPr sz="1300">
                <a:solidFill>
                  <a:srgbClr val="333300"/>
                </a:solidFill>
                <a:latin typeface="Times New Roman" pitchFamily="18" charset="0"/>
              </a:defRPr>
            </a:lvl5pPr>
            <a:lvl6pPr marL="2467577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6pPr>
            <a:lvl7pPr marL="2916227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7pPr>
            <a:lvl8pPr marL="3364878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8pPr>
            <a:lvl9pPr marL="3813528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15A87370-9F8B-49AE-98B6-4FE2D44BF213}" type="slidenum">
              <a:rPr lang="en-US" altLang="en-US" sz="120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8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07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BC3227B9-E9AE-46EB-A071-B2A16204EFE9}" type="slidenum">
              <a:rPr lang="en-US" altLang="en-US" smtClean="0"/>
              <a:pPr eaLnBrk="1" hangingPunct="1"/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>
              <a:defRPr sz="1300">
                <a:solidFill>
                  <a:srgbClr val="333300"/>
                </a:solidFill>
                <a:latin typeface="Times New Roman" pitchFamily="18" charset="0"/>
              </a:defRPr>
            </a:lvl1pPr>
            <a:lvl2pPr marL="729057" indent="-280406">
              <a:defRPr sz="1300">
                <a:solidFill>
                  <a:srgbClr val="333300"/>
                </a:solidFill>
                <a:latin typeface="Times New Roman" pitchFamily="18" charset="0"/>
              </a:defRPr>
            </a:lvl2pPr>
            <a:lvl3pPr marL="1121626" indent="-224325">
              <a:defRPr sz="1300">
                <a:solidFill>
                  <a:srgbClr val="333300"/>
                </a:solidFill>
                <a:latin typeface="Times New Roman" pitchFamily="18" charset="0"/>
              </a:defRPr>
            </a:lvl3pPr>
            <a:lvl4pPr marL="1570276" indent="-224325">
              <a:defRPr sz="1300">
                <a:solidFill>
                  <a:srgbClr val="333300"/>
                </a:solidFill>
                <a:latin typeface="Times New Roman" pitchFamily="18" charset="0"/>
              </a:defRPr>
            </a:lvl4pPr>
            <a:lvl5pPr marL="2018927" indent="-224325">
              <a:defRPr sz="1300">
                <a:solidFill>
                  <a:srgbClr val="333300"/>
                </a:solidFill>
                <a:latin typeface="Times New Roman" pitchFamily="18" charset="0"/>
              </a:defRPr>
            </a:lvl5pPr>
            <a:lvl6pPr marL="2467577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6pPr>
            <a:lvl7pPr marL="2916227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7pPr>
            <a:lvl8pPr marL="3364878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8pPr>
            <a:lvl9pPr marL="3813528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333B85EE-206E-48BF-93CF-032963B09DEF}" type="slidenum">
              <a:rPr lang="en-US" altLang="en-US" sz="120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8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 lIns="89730" tIns="44865" rIns="89730" bIns="44865"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2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0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C7090F43-AE1C-4F7F-864A-2A57F65D3DD2}" type="slidenum">
              <a:rPr lang="en-US" altLang="en-US" sz="120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530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0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>
              <a:defRPr sz="1300">
                <a:solidFill>
                  <a:srgbClr val="333300"/>
                </a:solidFill>
                <a:latin typeface="Times New Roman" pitchFamily="18" charset="0"/>
              </a:defRPr>
            </a:lvl1pPr>
            <a:lvl2pPr marL="729057" indent="-280406">
              <a:defRPr sz="1300">
                <a:solidFill>
                  <a:srgbClr val="333300"/>
                </a:solidFill>
                <a:latin typeface="Times New Roman" pitchFamily="18" charset="0"/>
              </a:defRPr>
            </a:lvl2pPr>
            <a:lvl3pPr marL="1121626" indent="-224325">
              <a:defRPr sz="1300">
                <a:solidFill>
                  <a:srgbClr val="333300"/>
                </a:solidFill>
                <a:latin typeface="Times New Roman" pitchFamily="18" charset="0"/>
              </a:defRPr>
            </a:lvl3pPr>
            <a:lvl4pPr marL="1570276" indent="-224325">
              <a:defRPr sz="1300">
                <a:solidFill>
                  <a:srgbClr val="333300"/>
                </a:solidFill>
                <a:latin typeface="Times New Roman" pitchFamily="18" charset="0"/>
              </a:defRPr>
            </a:lvl4pPr>
            <a:lvl5pPr marL="2018927" indent="-224325">
              <a:defRPr sz="1300">
                <a:solidFill>
                  <a:srgbClr val="333300"/>
                </a:solidFill>
                <a:latin typeface="Times New Roman" pitchFamily="18" charset="0"/>
              </a:defRPr>
            </a:lvl5pPr>
            <a:lvl6pPr marL="2467577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6pPr>
            <a:lvl7pPr marL="2916227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7pPr>
            <a:lvl8pPr marL="3364878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8pPr>
            <a:lvl9pPr marL="3813528" indent="-224325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16E78225-2C37-4275-B133-B51334B2F060}" type="slidenum">
              <a:rPr lang="en-US" altLang="en-US" sz="120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8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1A975F-AF59-488C-9A85-6ABCB8ED9A02}" type="slidenum">
              <a:rPr lang="en-US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Training can be to launch JMG in a group, city, county, state…just depends upon your audience.</a:t>
            </a:r>
          </a:p>
          <a:p>
            <a:pPr eaLnBrk="1" hangingPunct="1"/>
            <a:r>
              <a:rPr lang="en-US" altLang="en-US" smtClean="0"/>
              <a:t>Go through the program…explain each handout</a:t>
            </a:r>
          </a:p>
          <a:p>
            <a:pPr eaLnBrk="1" hangingPunct="1"/>
            <a:r>
              <a:rPr lang="en-US" altLang="en-US" smtClean="0"/>
              <a:t>Leaders do not need to be TRAINED…but it is a plus.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6D9278-F6F2-4995-A849-BEF4B9D6CDC4}" type="slidenum">
              <a:rPr lang="en-US" altLang="en-US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Training can be to launch JMG in a group, city, county, state…just depends upon your audience.</a:t>
            </a:r>
          </a:p>
          <a:p>
            <a:pPr eaLnBrk="1" hangingPunct="1"/>
            <a:r>
              <a:rPr lang="en-US" altLang="en-US" smtClean="0"/>
              <a:t>Go through the program…explain each handout</a:t>
            </a:r>
          </a:p>
          <a:p>
            <a:pPr eaLnBrk="1" hangingPunct="1"/>
            <a:r>
              <a:rPr lang="en-US" altLang="en-US" smtClean="0"/>
              <a:t>Leaders do not need to be TRAINED…but it is a plus.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699834-7F7B-4896-B901-9FE312117D6B}" type="slidenum">
              <a:rPr lang="en-US" altLang="en-US" smtClean="0"/>
              <a:pPr eaLnBrk="1" hangingPunct="1">
                <a:spcBef>
                  <a:spcPct val="0"/>
                </a:spcBef>
              </a:pPr>
              <a:t>57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Training can be to launch JMG in a group, city, county, state…just depends upon your audience.</a:t>
            </a:r>
          </a:p>
          <a:p>
            <a:pPr eaLnBrk="1" hangingPunct="1"/>
            <a:r>
              <a:rPr lang="en-US" altLang="en-US" smtClean="0"/>
              <a:t>Go through the program…explain each handout</a:t>
            </a:r>
          </a:p>
          <a:p>
            <a:pPr eaLnBrk="1" hangingPunct="1"/>
            <a:r>
              <a:rPr lang="en-US" altLang="en-US" smtClean="0"/>
              <a:t>Leaders do not need to be TRAINED…but it is a plus.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8347AE-616D-4FC3-8235-472A2F5BB501}" type="slidenum">
              <a:rPr lang="en-US" altLang="en-US" smtClean="0"/>
              <a:pPr eaLnBrk="1" hangingPunct="1">
                <a:spcBef>
                  <a:spcPct val="0"/>
                </a:spcBef>
              </a:pPr>
              <a:t>58</a:t>
            </a:fld>
            <a:endParaRPr lang="en-US" alt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Training can be to launch JMG in a group, city, county, state…just depends upon your audience.</a:t>
            </a:r>
          </a:p>
          <a:p>
            <a:pPr eaLnBrk="1" hangingPunct="1"/>
            <a:r>
              <a:rPr lang="en-US" altLang="en-US" smtClean="0"/>
              <a:t>Go through the program…explain each handout</a:t>
            </a:r>
          </a:p>
          <a:p>
            <a:pPr eaLnBrk="1" hangingPunct="1"/>
            <a:r>
              <a:rPr lang="en-US" altLang="en-US" smtClean="0"/>
              <a:t>Leaders do not need to be TRAINED…but it is a plus.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E98D5C-239F-4356-9187-4E71E4ABAC16}" type="slidenum">
              <a:rPr lang="en-US" altLang="en-US" smtClean="0"/>
              <a:pPr eaLnBrk="1" hangingPunct="1">
                <a:spcBef>
                  <a:spcPct val="0"/>
                </a:spcBef>
              </a:pPr>
              <a:t>59</a:t>
            </a:fld>
            <a:endParaRPr lang="en-US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E98D5C-239F-4356-9187-4E71E4ABAC16}" type="slidenum">
              <a:rPr lang="en-US" altLang="en-US" smtClean="0"/>
              <a:pPr eaLnBrk="1" hangingPunct="1">
                <a:spcBef>
                  <a:spcPct val="0"/>
                </a:spcBef>
              </a:pPr>
              <a:t>60</a:t>
            </a:fld>
            <a:endParaRPr lang="en-US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27500" indent="-278849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20069" indent="-22276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68719" indent="-22276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17369" indent="-22276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66020" indent="-2227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14670" indent="-2227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363320" indent="-2227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11971" indent="-2227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03B448A3-F7AC-4981-912B-126388DCDA46}" type="slidenum">
              <a:rPr lang="en-US" altLang="en-US" smtClean="0">
                <a:latin typeface="Times New Roman" pitchFamily="18" charset="0"/>
              </a:rPr>
              <a:pPr eaLnBrk="1" hangingPunct="1"/>
              <a:t>4</a:t>
            </a:fld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E98D5C-239F-4356-9187-4E71E4ABAC16}" type="slidenum">
              <a:rPr lang="en-US" altLang="en-US" smtClean="0"/>
              <a:pPr eaLnBrk="1" hangingPunct="1">
                <a:spcBef>
                  <a:spcPct val="0"/>
                </a:spcBef>
              </a:pPr>
              <a:t>61</a:t>
            </a:fld>
            <a:endParaRPr lang="en-US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7645990-D8C7-4362-BB89-DA0B2512ED56}" type="slidenum">
              <a:rPr lang="en-US" altLang="en-US" smtClean="0"/>
              <a:pPr eaLnBrk="1" hangingPunct="1">
                <a:spcBef>
                  <a:spcPct val="0"/>
                </a:spcBef>
              </a:pPr>
              <a:t>62</a:t>
            </a:fld>
            <a:endParaRPr lang="en-US" alt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CA7687-BAE7-4FCF-ABA2-ACAF8DF352C0}" type="slidenum">
              <a:rPr lang="en-US" altLang="en-US" smtClean="0"/>
              <a:pPr eaLnBrk="1" hangingPunct="1">
                <a:spcBef>
                  <a:spcPct val="0"/>
                </a:spcBef>
              </a:pPr>
              <a:t>63</a:t>
            </a:fld>
            <a:endParaRPr lang="en-US" alt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2A4263B-E9A1-4E08-9939-CD453778428F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66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7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64BB00-7E08-4233-99F8-7A091B7A99C5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67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7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960E4E2-C364-46EB-9F0C-B1184EACC0C4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68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7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04AAB15-5892-476D-8E58-DA8E46605CA2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69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7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F0788A9-8B54-4BFE-B202-73B1395ADA65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70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8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98617CB-C6A6-4093-A2B7-53CFC09F0E72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71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8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27500" indent="-278849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20069" indent="-22276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68719" indent="-22276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17369" indent="-22276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66020" indent="-2227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14670" indent="-2227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363320" indent="-2227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11971" indent="-2227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340D6859-58DB-4162-B4B9-7A69F6F1E46B}" type="slidenum">
              <a:rPr lang="en-US" altLang="en-US" smtClean="0">
                <a:latin typeface="Times New Roman" pitchFamily="18" charset="0"/>
              </a:rPr>
              <a:pPr eaLnBrk="1" hangingPunct="1"/>
              <a:t>11</a:t>
            </a:fld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7500" indent="-2788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0069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68719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7369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66020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14670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63320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1971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37D1E0-0C1A-4C76-8B1A-AC54F9911137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72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89730" tIns="44865" rIns="89730" bIns="44865"/>
          <a:lstStyle/>
          <a:p>
            <a:fld id="{BE2A7042-DEED-4AA1-9E89-4A16B2572577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5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5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1519" indent="-28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1878" indent="-227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9875" indent="-227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6314" indent="-227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4965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3615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2265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50916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3E7CE8-595F-4E2B-862B-3EE069FA3E37}" type="slidenum">
              <a:rPr lang="en-US" altLang="en-US" smtClean="0">
                <a:solidFill>
                  <a:srgbClr val="000000"/>
                </a:solidFill>
                <a:latin typeface="Candara" pitchFamily="34" charset="0"/>
                <a:ea typeface="MS PGothic" pitchFamily="34" charset="-128"/>
                <a:cs typeface="MS PGothic" pitchFamily="34" charset="-128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>
              <a:solidFill>
                <a:srgbClr val="000000"/>
              </a:solidFill>
              <a:latin typeface="Candara" pitchFamily="34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6172096-B2F1-4AF7-97ED-22C33337C161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89730" tIns="44865" rIns="89730" bIns="4486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885C51D-9AEB-4FA6-8B8F-54C50CC0B982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324600"/>
            <a:ext cx="91440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5941621"/>
            <a:ext cx="9144000" cy="382979"/>
          </a:xfrm>
          <a:prstGeom prst="rect">
            <a:avLst/>
          </a:prstGeom>
          <a:solidFill>
            <a:srgbClr val="F47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467079" y="5941621"/>
            <a:ext cx="4676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2017 Junior</a:t>
            </a:r>
            <a:r>
              <a:rPr lang="en-US" baseline="0" dirty="0" smtClean="0">
                <a:solidFill>
                  <a:schemeClr val="bg1"/>
                </a:solidFill>
              </a:rPr>
              <a:t> Master Gardener</a:t>
            </a:r>
            <a:r>
              <a:rPr lang="en-US" sz="700" dirty="0" smtClean="0">
                <a:solidFill>
                  <a:schemeClr val="bg1"/>
                </a:solidFill>
              </a:rPr>
              <a:t>® </a:t>
            </a:r>
            <a:r>
              <a:rPr lang="en-US" sz="9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Specialist Training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53201"/>
            <a:ext cx="9144000" cy="304799"/>
          </a:xfrm>
          <a:prstGeom prst="rect">
            <a:avLst/>
          </a:prstGeom>
          <a:solidFill>
            <a:srgbClr val="8ABF59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>
              <a:buFontTx/>
              <a:buNone/>
              <a:defRPr sz="2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0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>
          <a:xfrm rot="16200000">
            <a:off x="3790157" y="4896643"/>
            <a:ext cx="4367211" cy="365125"/>
          </a:xfrm>
        </p:spPr>
        <p:txBody>
          <a:bodyPr/>
          <a:lstStyle>
            <a:lvl1pPr>
              <a:defRPr sz="2000"/>
            </a:lvl1pPr>
            <a:extLst/>
          </a:lstStyle>
          <a:p>
            <a:r>
              <a:rPr lang="en-US" dirty="0" smtClean="0"/>
              <a:t>2017 National JMG® Leader Training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/>
              <a:pPr/>
              <a:t>7/17/2017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/>
              <a:pPr/>
              <a:t>7/17/2017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94734" y="228600"/>
            <a:ext cx="8339667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8575A8C-A280-4E0B-B60E-43AFC6941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8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94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8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03CCF-C682-4A36-B921-573BA1F7A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9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74" y="18288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4574" y="18288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2D5601B2-F7A5-48BF-94BD-394939E3B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47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74" y="18288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44574" y="1828801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44574" y="39624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2622571-ABC0-49F3-BB12-9466E9054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46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646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8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</a:blip>
          <a:srcRect/>
          <a:stretch>
            <a:fillRect/>
          </a:stretch>
        </p:blipFill>
        <p:spPr bwMode="auto">
          <a:xfrm>
            <a:off x="6735763" y="5715000"/>
            <a:ext cx="2428875" cy="91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045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date or details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219200" y="1524000"/>
            <a:ext cx="61722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60BE3-645A-49C2-869F-0C383095D5EE}" type="datetimeFigureOut">
              <a:rPr lang="en-US"/>
              <a:pPr>
                <a:defRPr/>
              </a:pPr>
              <a:t>7/17/2017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C7EE6-DEC7-420C-98D0-D37F77E46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389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7B65106D-CE93-41B7-B612-46857C622DE9}" type="datetime1">
              <a:rPr lang="en-US"/>
              <a:pPr>
                <a:defRPr/>
              </a:pPr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47219CF-DFCD-498D-866D-B976E6D23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14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EDD4BD4-2950-416C-9875-7124367A0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35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75FB8C2-17DB-444D-9D7B-324443D19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64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6BE1485-7753-4C93-96FD-8A383B3AD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41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2AF5232-6715-4365-B811-396C0F0C6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73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D453C54-DAF2-4CAF-A3DF-BFDDDDE20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52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DF3EF6D-5BBB-430D-A635-C452B4C1A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50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2EB0D54-31C9-4C0A-9ECC-CE5DF2E52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0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A9D5816-61CB-4551-B158-85EED59FD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0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7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4D1D6FB-83FB-4DF7-BBB3-F7DE7E27A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50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9F5D196-1D5F-436B-B6A6-7B113350B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29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3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E404EBA-20EA-47CE-9C6D-3BE202B67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6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3" y="1600200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9733" y="3938593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ADCEC65-6D75-4BEF-AAB0-C0FB6AD63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752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2" y="1600200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3" y="1600200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2" y="3938593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9733" y="3938593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5285D29-A08C-4DBF-B564-312324277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17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3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CDDFBBD-2679-4C0C-A255-A10606E2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2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37896DA-B27A-4D93-B4D8-5E46476F0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6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E0FEC2E-C851-41EF-8281-14486134F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0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21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-2286000" y="-38100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 to add full page picture</a:t>
            </a:r>
            <a:endParaRPr lang="en-US" i="0" baseline="0" dirty="0" smtClean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>
          <a:xfrm rot="16200000">
            <a:off x="6354764" y="3475037"/>
            <a:ext cx="32004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7/17/2017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2" name="Rectangle 8"/>
          <p:cNvSpPr txBox="1">
            <a:spLocks/>
          </p:cNvSpPr>
          <p:nvPr userDrawn="1"/>
        </p:nvSpPr>
        <p:spPr>
          <a:xfrm rot="16200000">
            <a:off x="6076157" y="3906042"/>
            <a:ext cx="5281611" cy="365125"/>
          </a:xfrm>
          <a:prstGeom prst="rect">
            <a:avLst/>
          </a:prstGeom>
        </p:spPr>
        <p:txBody>
          <a:bodyPr/>
          <a:lstStyle>
            <a:lvl1pPr marL="0" algn="l" rtl="0" latinLnBrk="0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>
                <a:solidFill>
                  <a:schemeClr val="bg1"/>
                </a:solidFill>
              </a:rPr>
              <a:t>2017 JMG</a:t>
            </a:r>
            <a:r>
              <a:rPr lang="en-US" sz="800" dirty="0" smtClean="0">
                <a:solidFill>
                  <a:schemeClr val="bg1"/>
                </a:solidFill>
              </a:rPr>
              <a:t>®</a:t>
            </a:r>
            <a:r>
              <a:rPr lang="en-US" sz="1000" dirty="0" smtClean="0">
                <a:solidFill>
                  <a:schemeClr val="bg1"/>
                </a:solidFill>
              </a:rPr>
              <a:t>   </a:t>
            </a:r>
            <a:r>
              <a:rPr lang="en-US" dirty="0" smtClean="0">
                <a:solidFill>
                  <a:schemeClr val="bg1"/>
                </a:solidFill>
              </a:rPr>
              <a:t>Specialist Training</a:t>
            </a:r>
          </a:p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1" r:id="rId2"/>
    <p:sldLayoutId id="2147483649" r:id="rId3"/>
    <p:sldLayoutId id="2147483650" r:id="rId4"/>
    <p:sldLayoutId id="2147483653" r:id="rId5"/>
    <p:sldLayoutId id="214748365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2" r:id="rId24"/>
    <p:sldLayoutId id="2147483679" r:id="rId25"/>
    <p:sldLayoutId id="2147483676" r:id="rId26"/>
    <p:sldLayoutId id="2147483699" r:id="rId27"/>
    <p:sldLayoutId id="2147483700" r:id="rId28"/>
    <p:sldLayoutId id="2147483736" r:id="rId29"/>
    <p:sldLayoutId id="2147483737" r:id="rId30"/>
    <p:sldLayoutId id="2147483738" r:id="rId3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99"/>
            </a:gs>
            <a:gs pos="100000">
              <a:srgbClr val="00CC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95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95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95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2BCA2-B6B6-4525-82B6-E9716A6B20F5}" type="slidenum">
              <a:rPr lang="en-US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03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rgbClr val="33CC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undations.or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67.pn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66.png"/><Relationship Id="rId10" Type="http://schemas.openxmlformats.org/officeDocument/2006/relationships/image" Target="../media/image68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6rZo9cl6VpEcqM&amp;tbnid=z8xiwr2ZlRiEjM:&amp;ved=0CAUQjRw&amp;url=http://www.sla-ecommerce.com/blog/bid/178247/How-to-Pin-it-Effectively-on-Pinterest&amp;ei=lhI1UeX7MYae2QWEl4GoCA&amp;bvm=bv.43148975,d.aWc&amp;psig=AFQjCNF1yaJYs8zBIskUsvxYWvRrcsc-nA&amp;ust=1362519054282062" TargetMode="External"/><Relationship Id="rId13" Type="http://schemas.openxmlformats.org/officeDocument/2006/relationships/image" Target="../media/image86.png"/><Relationship Id="rId3" Type="http://schemas.openxmlformats.org/officeDocument/2006/relationships/hyperlink" Target="http://www.google.com/url?sa=i&amp;rct=j&amp;q=&amp;esrc=s&amp;frm=1&amp;source=images&amp;cd=&amp;cad=rja&amp;docid=K1ljwGzbOc0cjM&amp;tbnid=KQNrHLnCIi7Y8M:&amp;ved=0CAUQjRw&amp;url=http://business.pinterest.com/logos-and-marketing-guidelines/&amp;ei=ygo1UYrnBMTq2AWHpoCICQ&amp;bvm=bv.43148975,d.aWc&amp;psig=AFQjCNGzqU-bwYDNDifbdzI1q2VqCIeqfw&amp;ust=1362517000441901" TargetMode="External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google.com/url?sa=i&amp;rct=j&amp;q=&amp;esrc=s&amp;frm=1&amp;source=images&amp;cd=&amp;cad=rja&amp;docid=eCQb77psJi_-iM&amp;tbnid=LxjTauiLid2cJM:&amp;ved=0CAUQjRw&amp;url=http://takedesigns.com/twitter-logo/&amp;ei=Tww1UcEZkb7YBbzhgdAD&amp;bvm=bv.43148975,d.aWc&amp;psig=AFQjCNHXEE3Jx9ol3t-O1nfLEBVHkpztKg&amp;ust=1362517433067987" TargetMode="External"/><Relationship Id="rId11" Type="http://schemas.openxmlformats.org/officeDocument/2006/relationships/hyperlink" Target="http://www.google.com/url?sa=i&amp;rct=j&amp;q=&amp;esrc=s&amp;frm=1&amp;source=images&amp;cd=&amp;cad=rja&amp;docid=03GFSKTdTBu__M&amp;tbnid=9Cy2hqNLwcYhJM:&amp;ved=0CAUQjRw&amp;url=http://www.istrategyconference.com/blog/?category%3Dsocial-media%26title%3D8-Simple-Tips-to-Get-More-Retweets-on-Twitter%26pid%3D832&amp;ei=OBQ1Uei5KsPY2AX_koGoBQ&amp;bvm=bv.43148975,d.b2I&amp;psig=AFQjCNFNzZJ3da8exk8wk_C2KUSS353x2A&amp;ust=1362519473012476" TargetMode="External"/><Relationship Id="rId5" Type="http://schemas.openxmlformats.org/officeDocument/2006/relationships/image" Target="../media/image81.pn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2017 </a:t>
            </a:r>
            <a:r>
              <a:rPr lang="en-US" dirty="0" smtClean="0"/>
              <a:t>JMG</a:t>
            </a:r>
            <a:r>
              <a:rPr lang="en-US" sz="800" dirty="0"/>
              <a:t>®</a:t>
            </a:r>
            <a:r>
              <a:rPr lang="en-US" sz="1000" dirty="0"/>
              <a:t> </a:t>
            </a:r>
            <a:r>
              <a:rPr lang="en-US" dirty="0" smtClean="0"/>
              <a:t>Specialist Training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pc="-150" dirty="0" smtClean="0"/>
              <a:t> Online Curriculum/Training Courses</a:t>
            </a:r>
            <a:endParaRPr lang="en-US" spc="-150" dirty="0"/>
          </a:p>
        </p:txBody>
      </p:sp>
      <p:pic>
        <p:nvPicPr>
          <p:cNvPr id="80900" name="Picture 4" descr="C:\Users\Randy.Seagraves\Desktop\ArchiveConvertedPDF\Sent Items_attach\JMG growing logo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699415" cy="252148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5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609600"/>
            <a:ext cx="17399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050"/>
            <a:ext cx="77803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247650"/>
            <a:ext cx="7751763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476250"/>
            <a:ext cx="77438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04850"/>
            <a:ext cx="76517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933450"/>
            <a:ext cx="7751763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923925"/>
            <a:ext cx="7623175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246645" y="971551"/>
            <a:ext cx="897372" cy="762000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39712"/>
            <a:ext cx="7848600" cy="114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94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8788" y="530225"/>
            <a:ext cx="4616450" cy="708025"/>
          </a:xfrm>
          <a:prstGeom prst="rect">
            <a:avLst/>
          </a:prstGeom>
          <a:solidFill>
            <a:srgbClr val="0066CC"/>
          </a:solidFill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JMG Moodle Course</a:t>
            </a:r>
            <a:endParaRPr lang="en-US" sz="48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463" y="1447800"/>
            <a:ext cx="8313737" cy="38465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defRPr/>
            </a:pPr>
            <a:r>
              <a:rPr lang="en-US" sz="3800" b="1" dirty="0">
                <a:solidFill>
                  <a:srgbClr val="0000CC"/>
                </a:solidFill>
                <a:latin typeface="Calibri"/>
                <a:ea typeface="Calibri"/>
                <a:cs typeface="Arial" charset="0"/>
              </a:rPr>
              <a:t>As a teacher training </a:t>
            </a:r>
            <a:r>
              <a:rPr lang="en-US" sz="3800" b="1" dirty="0" smtClean="0">
                <a:solidFill>
                  <a:srgbClr val="0000CC"/>
                </a:solidFill>
                <a:latin typeface="Calibri"/>
                <a:ea typeface="Calibri"/>
                <a:cs typeface="Arial" charset="0"/>
              </a:rPr>
              <a:t>course: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defRPr/>
            </a:pPr>
            <a:r>
              <a:rPr lang="en-US" sz="2800" dirty="0" smtClean="0">
                <a:solidFill>
                  <a:srgbClr val="009900"/>
                </a:solidFill>
                <a:latin typeface="Calibri"/>
                <a:ea typeface="Calibri"/>
                <a:cs typeface="Arial" charset="0"/>
              </a:rPr>
              <a:t>    Teacher </a:t>
            </a:r>
            <a:r>
              <a:rPr lang="en-US" sz="2800" dirty="0">
                <a:solidFill>
                  <a:srgbClr val="009900"/>
                </a:solidFill>
                <a:latin typeface="Calibri"/>
                <a:ea typeface="Calibri"/>
                <a:cs typeface="Arial" charset="0"/>
              </a:rPr>
              <a:t>CEUs per module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Symbol"/>
              <a:buChar char=""/>
              <a:defRPr/>
            </a:pPr>
            <a:r>
              <a:rPr lang="en-US" sz="2800" dirty="0">
                <a:solidFill>
                  <a:srgbClr val="009900"/>
                </a:solidFill>
                <a:latin typeface="Calibri"/>
                <a:ea typeface="Calibri"/>
                <a:cs typeface="Arial" charset="0"/>
              </a:rPr>
              <a:t>Continually accessible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defRPr/>
            </a:pPr>
            <a:r>
              <a:rPr lang="en-US" sz="3800" b="1" dirty="0">
                <a:solidFill>
                  <a:srgbClr val="0000CC"/>
                </a:solidFill>
                <a:latin typeface="Calibri"/>
                <a:ea typeface="Calibri"/>
                <a:cs typeface="Arial" charset="0"/>
              </a:rPr>
              <a:t>As multimedia/web-based curriculum:</a:t>
            </a:r>
            <a:endParaRPr lang="en-US" sz="3800" dirty="0">
              <a:solidFill>
                <a:srgbClr val="0000CC"/>
              </a:solidFill>
              <a:latin typeface="Calibri"/>
              <a:ea typeface="Calibri"/>
              <a:cs typeface="Arial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Symbol"/>
              <a:buChar char=""/>
              <a:defRPr/>
            </a:pPr>
            <a:r>
              <a:rPr lang="en-US" sz="2800" dirty="0">
                <a:solidFill>
                  <a:srgbClr val="009900"/>
                </a:solidFill>
                <a:latin typeface="Calibri"/>
                <a:ea typeface="Calibri"/>
                <a:cs typeface="Arial" charset="0"/>
              </a:rPr>
              <a:t>Multimedia/multifaceted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Symbol"/>
              <a:buChar char=""/>
              <a:defRPr/>
            </a:pPr>
            <a:r>
              <a:rPr lang="en-US" sz="2800" dirty="0">
                <a:solidFill>
                  <a:srgbClr val="009900"/>
                </a:solidFill>
                <a:latin typeface="Calibri"/>
                <a:ea typeface="Calibri"/>
                <a:cs typeface="Arial" charset="0"/>
              </a:rPr>
              <a:t>Includes </a:t>
            </a:r>
            <a:r>
              <a:rPr lang="en-US" sz="2800" dirty="0" err="1">
                <a:solidFill>
                  <a:srgbClr val="009900"/>
                </a:solidFill>
                <a:latin typeface="Calibri"/>
                <a:ea typeface="Calibri"/>
                <a:cs typeface="Arial" charset="0"/>
              </a:rPr>
              <a:t>printables</a:t>
            </a:r>
            <a:r>
              <a:rPr lang="en-US" sz="2800" dirty="0">
                <a:solidFill>
                  <a:srgbClr val="009900"/>
                </a:solidFill>
                <a:latin typeface="Calibri"/>
                <a:ea typeface="Calibri"/>
                <a:cs typeface="Arial" charset="0"/>
              </a:rPr>
              <a:t> from hard copy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Symbol"/>
              <a:buChar char=""/>
              <a:defRPr/>
            </a:pPr>
            <a:r>
              <a:rPr lang="en-US" sz="2800" dirty="0">
                <a:solidFill>
                  <a:srgbClr val="009900"/>
                </a:solidFill>
                <a:latin typeface="Calibri"/>
                <a:ea typeface="Calibri"/>
                <a:cs typeface="Arial" charset="0"/>
              </a:rPr>
              <a:t>Allows for certifications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Symbol"/>
              <a:buChar char=""/>
              <a:defRPr/>
            </a:pPr>
            <a:r>
              <a:rPr lang="en-US" sz="2800" dirty="0">
                <a:solidFill>
                  <a:srgbClr val="009900"/>
                </a:solidFill>
                <a:latin typeface="Calibri"/>
                <a:ea typeface="Calibri"/>
                <a:cs typeface="Arial" charset="0"/>
              </a:rPr>
              <a:t>Updateable </a:t>
            </a:r>
          </a:p>
        </p:txBody>
      </p:sp>
      <p:sp>
        <p:nvSpPr>
          <p:cNvPr id="235524" name="Rectangle 4"/>
          <p:cNvSpPr>
            <a:spLocks noChangeArrowheads="1"/>
          </p:cNvSpPr>
          <p:nvPr/>
        </p:nvSpPr>
        <p:spPr bwMode="auto">
          <a:xfrm>
            <a:off x="5059363" y="530225"/>
            <a:ext cx="2730500" cy="708025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4000" b="1">
                <a:solidFill>
                  <a:schemeClr val="bg1"/>
                </a:solidFill>
              </a:rPr>
              <a:t>2 Purposes </a:t>
            </a:r>
            <a:endParaRPr lang="en-US" altLang="en-US" sz="4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0866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9" name="Picture 16" descr="http://agrilifecdn.tamu.edu/military/files/2012/04/eXtension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990600"/>
            <a:ext cx="35242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0826" y="4495834"/>
            <a:ext cx="36676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effectLst>
                  <a:glow rad="50800">
                    <a:schemeClr val="accent5">
                      <a:satMod val="175000"/>
                      <a:alpha val="24000"/>
                    </a:schemeClr>
                  </a:glow>
                </a:effectLst>
              </a:rPr>
              <a:t>extension.org</a:t>
            </a:r>
          </a:p>
        </p:txBody>
      </p:sp>
      <p:pic>
        <p:nvPicPr>
          <p:cNvPr id="224261" name="Picture 10" descr="C:\Users\Randy.Seagraves\Downloads\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743200"/>
            <a:ext cx="3798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Randy.Seagraves\Pictures\LGEG Course Menu medi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11"/>
          <a:stretch/>
        </p:blipFill>
        <p:spPr bwMode="auto">
          <a:xfrm>
            <a:off x="4657725" y="457200"/>
            <a:ext cx="4122738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4947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2088" y="2743200"/>
            <a:ext cx="4762500" cy="3001963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Clr>
                <a:srgbClr val="0066CC"/>
              </a:buClr>
              <a:buSzPct val="147000"/>
            </a:pPr>
            <a:r>
              <a:rPr lang="en-US" altLang="en-US" dirty="0" smtClean="0">
                <a:solidFill>
                  <a:srgbClr val="FF6600"/>
                </a:solidFill>
              </a:rPr>
              <a:t>Easy-to-follow, 10 weekly modules</a:t>
            </a:r>
          </a:p>
          <a:p>
            <a:pPr eaLnBrk="1" hangingPunct="1">
              <a:buClr>
                <a:srgbClr val="0066CC"/>
              </a:buClr>
              <a:buSzPct val="147000"/>
            </a:pPr>
            <a:r>
              <a:rPr lang="en-US" altLang="en-US" i="1" dirty="0" smtClean="0">
                <a:solidFill>
                  <a:srgbClr val="009900"/>
                </a:solidFill>
              </a:rPr>
              <a:t>Sharpening Science</a:t>
            </a:r>
            <a:r>
              <a:rPr lang="en-US" altLang="en-US" dirty="0" smtClean="0">
                <a:solidFill>
                  <a:srgbClr val="009900"/>
                </a:solidFill>
              </a:rPr>
              <a:t> components to provide the teacher/leader helpful garden science &amp; food science info</a:t>
            </a:r>
          </a:p>
          <a:p>
            <a:pPr eaLnBrk="1" hangingPunct="1">
              <a:buClr>
                <a:srgbClr val="0066CC"/>
              </a:buClr>
              <a:buSzPct val="147000"/>
            </a:pPr>
            <a:r>
              <a:rPr lang="en-US" altLang="en-US" dirty="0" smtClean="0">
                <a:solidFill>
                  <a:srgbClr val="FF6600"/>
                </a:solidFill>
              </a:rPr>
              <a:t>See lessons modeled by teacher in a public school classroom</a:t>
            </a:r>
          </a:p>
          <a:p>
            <a:pPr eaLnBrk="1" hangingPunct="1">
              <a:buClr>
                <a:srgbClr val="009900"/>
              </a:buClr>
              <a:buSzPct val="140000"/>
            </a:pPr>
            <a:endParaRPr lang="en-US" altLang="en-US" dirty="0" smtClean="0">
              <a:solidFill>
                <a:srgbClr val="FF660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633412"/>
            <a:ext cx="3429000" cy="1752600"/>
          </a:xfrm>
        </p:spPr>
        <p:txBody>
          <a:bodyPr>
            <a:normAutofit fontScale="92500"/>
          </a:bodyPr>
          <a:lstStyle/>
          <a:p>
            <a:pPr eaLnBrk="1" hangingPunct="1">
              <a:buClr>
                <a:srgbClr val="FF6600"/>
              </a:buClr>
              <a:buSzPct val="140000"/>
              <a:buFont typeface="Wingdings" pitchFamily="2" charset="2"/>
              <a:buChar char="ü"/>
            </a:pPr>
            <a:r>
              <a:rPr lang="en-US" altLang="en-US" b="1" dirty="0" smtClean="0">
                <a:solidFill>
                  <a:srgbClr val="6C3600"/>
                </a:solidFill>
              </a:rPr>
              <a:t>4 professional hours</a:t>
            </a:r>
          </a:p>
          <a:p>
            <a:pPr eaLnBrk="1" hangingPunct="1">
              <a:buClr>
                <a:srgbClr val="FF6600"/>
              </a:buClr>
              <a:buSzPct val="140000"/>
              <a:buFont typeface="Wingdings" pitchFamily="2" charset="2"/>
              <a:buChar char="ü"/>
            </a:pPr>
            <a:r>
              <a:rPr lang="en-US" altLang="en-US" b="1" dirty="0" smtClean="0">
                <a:solidFill>
                  <a:srgbClr val="6C3600"/>
                </a:solidFill>
              </a:rPr>
              <a:t>1 full year access</a:t>
            </a:r>
          </a:p>
          <a:p>
            <a:pPr eaLnBrk="1" hangingPunct="1">
              <a:buClr>
                <a:srgbClr val="FF6600"/>
              </a:buClr>
              <a:buSzPct val="140000"/>
              <a:buFont typeface="Wingdings" pitchFamily="2" charset="2"/>
              <a:buChar char="ü"/>
            </a:pPr>
            <a:r>
              <a:rPr lang="en-US" altLang="en-US" b="1" dirty="0" smtClean="0">
                <a:solidFill>
                  <a:srgbClr val="6C3600"/>
                </a:solidFill>
              </a:rPr>
              <a:t>Printable lessons</a:t>
            </a:r>
          </a:p>
          <a:p>
            <a:pPr eaLnBrk="1" hangingPunct="1">
              <a:buClr>
                <a:srgbClr val="009900"/>
              </a:buClr>
              <a:buSzPct val="140000"/>
            </a:pPr>
            <a:endParaRPr lang="en-US" altLang="en-US" dirty="0" smtClean="0">
              <a:solidFill>
                <a:srgbClr val="FF6600"/>
              </a:solidFill>
            </a:endParaRPr>
          </a:p>
          <a:p>
            <a:pPr eaLnBrk="1" hangingPunct="1">
              <a:buClr>
                <a:srgbClr val="009900"/>
              </a:buClr>
              <a:buSzPct val="140000"/>
            </a:pPr>
            <a:endParaRPr lang="en-US" altLang="en-US" dirty="0" smtClean="0">
              <a:solidFill>
                <a:srgbClr val="FF6600"/>
              </a:solidFill>
            </a:endParaRPr>
          </a:p>
        </p:txBody>
      </p:sp>
      <p:pic>
        <p:nvPicPr>
          <p:cNvPr id="1384451" name="Picture 3" descr="C:\Users\Randy.Seagraves\Pictures\LGEG Course Menu 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50" y="-3638550"/>
            <a:ext cx="4122738" cy="1051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5475" name="Picture 3" descr="teacher book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228600"/>
            <a:ext cx="142240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547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23813"/>
            <a:ext cx="11652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88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5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538" y="71438"/>
            <a:ext cx="9531351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9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998"/>
            <a:ext cx="9332393" cy="645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24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33363"/>
            <a:ext cx="9285288" cy="63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1" b="18282"/>
          <a:stretch>
            <a:fillRect/>
          </a:stretch>
        </p:blipFill>
        <p:spPr bwMode="auto">
          <a:xfrm>
            <a:off x="31750" y="260350"/>
            <a:ext cx="9285288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72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357188"/>
            <a:ext cx="93122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20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28600"/>
            <a:ext cx="92567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228600"/>
            <a:ext cx="95218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36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228600"/>
            <a:ext cx="961866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02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71438" y="23812"/>
            <a:ext cx="47529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333399"/>
                </a:solidFill>
                <a:latin typeface="Trebuchet MS" pitchFamily="34" charset="0"/>
              </a:defRPr>
            </a:lvl1pPr>
            <a:lvl2pPr marL="644525" indent="-3429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00843C"/>
                </a:solidFill>
                <a:latin typeface="Trebuchet MS" pitchFamily="34" charset="0"/>
              </a:defRPr>
            </a:lvl2pPr>
            <a:lvl3pPr marL="969963" indent="-3429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F26200"/>
                </a:solidFill>
                <a:latin typeface="Trebuchet MS" pitchFamily="34" charset="0"/>
              </a:defRPr>
            </a:lvl3pPr>
            <a:lvl4pPr marL="12001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7030A0"/>
                </a:solidFill>
                <a:latin typeface="Trebuchet MS" pitchFamily="34" charset="0"/>
              </a:defRPr>
            </a:lvl4pPr>
            <a:lvl5pPr marL="1519238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chemeClr val="bg1"/>
                </a:solidFill>
                <a:latin typeface="Trebuchet MS" pitchFamily="34" charset="0"/>
              </a:defRPr>
            </a:lvl5pPr>
            <a:lvl6pPr marL="1976438" indent="-28575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chemeClr val="bg1"/>
                </a:solidFill>
                <a:latin typeface="Trebuchet MS" pitchFamily="34" charset="0"/>
              </a:defRPr>
            </a:lvl6pPr>
            <a:lvl7pPr marL="2433638" indent="-28575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chemeClr val="bg1"/>
                </a:solidFill>
                <a:latin typeface="Trebuchet MS" pitchFamily="34" charset="0"/>
              </a:defRPr>
            </a:lvl7pPr>
            <a:lvl8pPr marL="2890838" indent="-28575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chemeClr val="bg1"/>
                </a:solidFill>
                <a:latin typeface="Trebuchet MS" pitchFamily="34" charset="0"/>
              </a:defRPr>
            </a:lvl8pPr>
            <a:lvl9pPr marL="3348038" indent="-28575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000" b="1" dirty="0" smtClean="0">
                <a:solidFill>
                  <a:srgbClr val="339933"/>
                </a:solidFill>
                <a:latin typeface="+mj-lt"/>
                <a:ea typeface="MS PGothic" pitchFamily="34" charset="-128"/>
              </a:rPr>
              <a:t>Remember </a:t>
            </a:r>
            <a:r>
              <a:rPr lang="en-US" altLang="en-US" sz="3000" b="1" dirty="0">
                <a:solidFill>
                  <a:srgbClr val="339933"/>
                </a:solidFill>
                <a:latin typeface="+mj-lt"/>
                <a:ea typeface="MS PGothic" pitchFamily="34" charset="-128"/>
              </a:rPr>
              <a:t>constraints </a:t>
            </a:r>
            <a:r>
              <a:rPr lang="en-US" altLang="en-US" sz="3000" b="1" dirty="0" smtClean="0">
                <a:solidFill>
                  <a:srgbClr val="339933"/>
                </a:solidFill>
                <a:latin typeface="+mj-lt"/>
                <a:ea typeface="MS PGothic" pitchFamily="34" charset="-128"/>
              </a:rPr>
              <a:t>&amp; stressors </a:t>
            </a:r>
            <a:r>
              <a:rPr lang="en-US" altLang="en-US" sz="3000" b="1" dirty="0">
                <a:solidFill>
                  <a:srgbClr val="339933"/>
                </a:solidFill>
                <a:latin typeface="+mj-lt"/>
                <a:ea typeface="MS PGothic" pitchFamily="34" charset="-128"/>
              </a:rPr>
              <a:t>of our </a:t>
            </a:r>
            <a:r>
              <a:rPr lang="en-US" altLang="en-US" sz="3000" b="1" dirty="0" smtClean="0">
                <a:solidFill>
                  <a:srgbClr val="339933"/>
                </a:solidFill>
                <a:latin typeface="+mj-lt"/>
                <a:ea typeface="MS PGothic" pitchFamily="34" charset="-128"/>
              </a:rPr>
              <a:t>teachers:</a:t>
            </a:r>
            <a:endParaRPr lang="en-US" altLang="en-US" sz="3000" b="1" dirty="0">
              <a:solidFill>
                <a:srgbClr val="339933"/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71438" y="1143000"/>
            <a:ext cx="436244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333399"/>
                </a:solidFill>
                <a:latin typeface="Trebuchet MS" pitchFamily="34" charset="0"/>
              </a:defRPr>
            </a:lvl1pPr>
            <a:lvl2pPr marL="644525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00843C"/>
                </a:solidFill>
                <a:latin typeface="Trebuchet MS" pitchFamily="34" charset="0"/>
              </a:defRPr>
            </a:lvl2pPr>
            <a:lvl3pPr marL="969963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F26200"/>
                </a:solidFill>
                <a:latin typeface="Trebuchet MS" pitchFamily="34" charset="0"/>
              </a:defRPr>
            </a:lvl3pPr>
            <a:lvl4pPr marL="12001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7030A0"/>
                </a:solidFill>
                <a:latin typeface="Trebuchet MS" pitchFamily="34" charset="0"/>
              </a:defRPr>
            </a:lvl4pPr>
            <a:lvl5pPr marL="1519238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chemeClr val="bg1"/>
                </a:solidFill>
                <a:latin typeface="Trebuchet MS" pitchFamily="34" charset="0"/>
              </a:defRPr>
            </a:lvl5pPr>
            <a:lvl6pPr marL="1976438" indent="-28575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chemeClr val="bg1"/>
                </a:solidFill>
                <a:latin typeface="Trebuchet MS" pitchFamily="34" charset="0"/>
              </a:defRPr>
            </a:lvl6pPr>
            <a:lvl7pPr marL="2433638" indent="-28575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chemeClr val="bg1"/>
                </a:solidFill>
                <a:latin typeface="Trebuchet MS" pitchFamily="34" charset="0"/>
              </a:defRPr>
            </a:lvl7pPr>
            <a:lvl8pPr marL="2890838" indent="-28575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chemeClr val="bg1"/>
                </a:solidFill>
                <a:latin typeface="Trebuchet MS" pitchFamily="34" charset="0"/>
              </a:defRPr>
            </a:lvl8pPr>
            <a:lvl9pPr marL="3348038" indent="-28575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>
              <a:spcAft>
                <a:spcPct val="0"/>
              </a:spcAft>
              <a:buClr>
                <a:srgbClr val="008000"/>
              </a:buClr>
              <a:buSzPct val="100000"/>
              <a:buFont typeface="Arial" pitchFamily="34" charset="0"/>
              <a:buChar char="•"/>
            </a:pPr>
            <a:r>
              <a:rPr lang="en-US" altLang="en-US" sz="3000" b="1" dirty="0">
                <a:solidFill>
                  <a:srgbClr val="0000CC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rPr>
              <a:t>Time &amp; testing</a:t>
            </a:r>
          </a:p>
          <a:p>
            <a:pPr>
              <a:spcAft>
                <a:spcPct val="0"/>
              </a:spcAft>
              <a:buClr>
                <a:srgbClr val="008000"/>
              </a:buClr>
              <a:buSzPct val="100000"/>
              <a:buFont typeface="Arial" pitchFamily="34" charset="0"/>
              <a:buChar char="•"/>
            </a:pPr>
            <a:r>
              <a:rPr lang="en-US" altLang="en-US" sz="2800" dirty="0">
                <a:solidFill>
                  <a:srgbClr val="0000CC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rPr>
              <a:t>Many others… </a:t>
            </a:r>
            <a:r>
              <a:rPr lang="en-US" altLang="en-US" sz="2800" i="1" dirty="0">
                <a:solidFill>
                  <a:srgbClr val="0000CC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rPr>
              <a:t>funding, </a:t>
            </a:r>
            <a:r>
              <a:rPr lang="en-US" altLang="en-US" sz="2800" i="1" dirty="0" smtClean="0">
                <a:solidFill>
                  <a:srgbClr val="0000CC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rPr>
              <a:t>family</a:t>
            </a:r>
            <a:r>
              <a:rPr lang="en-US" altLang="en-US" sz="2800" i="1" dirty="0">
                <a:solidFill>
                  <a:srgbClr val="0000CC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altLang="en-US" sz="2800" i="1" dirty="0" smtClean="0">
                <a:solidFill>
                  <a:srgbClr val="0000CC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rPr>
              <a:t>issues </a:t>
            </a:r>
            <a:r>
              <a:rPr lang="en-US" altLang="en-US" sz="2800" i="1" dirty="0">
                <a:solidFill>
                  <a:srgbClr val="0000CC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rPr>
              <a:t>AND </a:t>
            </a:r>
            <a:r>
              <a:rPr lang="en-US" altLang="en-US" sz="2800" b="1" i="1" dirty="0">
                <a:solidFill>
                  <a:srgbClr val="0000CC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rPr>
              <a:t>training</a:t>
            </a:r>
            <a:r>
              <a:rPr lang="en-US" altLang="en-US" sz="2800" i="1" dirty="0">
                <a:solidFill>
                  <a:srgbClr val="0000CC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rPr>
              <a:t>.</a:t>
            </a:r>
            <a:endParaRPr lang="en-US" altLang="en-US" sz="2800" dirty="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95750" y="228600"/>
            <a:ext cx="5305426" cy="8382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91440">
              <a:lnSpc>
                <a:spcPts val="3500"/>
              </a:lnSpc>
              <a:buFont typeface="Georgia" pitchFamily="18" charset="0"/>
              <a:buNone/>
            </a:pPr>
            <a:r>
              <a:rPr lang="en-US" altLang="en-US" sz="4600" b="1" spc="300" dirty="0" smtClean="0">
                <a:solidFill>
                  <a:srgbClr val="F47E1C"/>
                </a:solidFill>
              </a:rPr>
              <a:t>Professional</a:t>
            </a:r>
            <a:br>
              <a:rPr lang="en-US" altLang="en-US" sz="4600" b="1" spc="300" dirty="0" smtClean="0">
                <a:solidFill>
                  <a:srgbClr val="F47E1C"/>
                </a:solidFill>
              </a:rPr>
            </a:br>
            <a:r>
              <a:rPr lang="en-US" altLang="en-US" sz="4600" b="1" spc="300" dirty="0" smtClean="0">
                <a:solidFill>
                  <a:srgbClr val="F47E1C"/>
                </a:solidFill>
              </a:rPr>
              <a:t>Development:</a:t>
            </a:r>
            <a:endParaRPr lang="en-US" altLang="en-US" sz="4600" i="1" spc="300" dirty="0" smtClean="0">
              <a:solidFill>
                <a:srgbClr val="F47E1C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149976" y="5128824"/>
            <a:ext cx="3251200" cy="357188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US" sz="105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http://www.joe.org/joe/1998october/rb4.php</a:t>
            </a:r>
            <a:endParaRPr lang="en-US" sz="105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876800" y="1752599"/>
            <a:ext cx="4391026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en-US" sz="2500" dirty="0">
                <a:solidFill>
                  <a:srgbClr val="F47E1C"/>
                </a:solidFill>
              </a:rPr>
              <a:t>A study of teachers from 315 elementary schools</a:t>
            </a:r>
            <a:br>
              <a:rPr lang="en-US" altLang="en-US" sz="2500" dirty="0">
                <a:solidFill>
                  <a:srgbClr val="F47E1C"/>
                </a:solidFill>
              </a:rPr>
            </a:br>
            <a:endParaRPr lang="en-US" altLang="en-US" sz="2500" dirty="0">
              <a:solidFill>
                <a:srgbClr val="F47E1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en-US" sz="2500" dirty="0">
                <a:solidFill>
                  <a:srgbClr val="F47E1C"/>
                </a:solidFill>
              </a:rPr>
              <a:t>92% felt garden-related training needed</a:t>
            </a:r>
            <a:br>
              <a:rPr lang="en-US" altLang="en-US" sz="2500" dirty="0">
                <a:solidFill>
                  <a:srgbClr val="F47E1C"/>
                </a:solidFill>
              </a:rPr>
            </a:br>
            <a:r>
              <a:rPr lang="en-US" altLang="en-US" sz="2500" dirty="0">
                <a:solidFill>
                  <a:srgbClr val="F47E1C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500" dirty="0">
                <a:solidFill>
                  <a:srgbClr val="F47E1C"/>
                </a:solidFill>
              </a:rPr>
              <a:t>69.1% indicated most interested in the easily accessible, in-service training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86287" y="1143000"/>
            <a:ext cx="4324351" cy="533400"/>
          </a:xfrm>
          <a:prstGeom prst="rect">
            <a:avLst/>
          </a:prstGeom>
          <a:solidFill>
            <a:srgbClr val="F47E1C"/>
          </a:solidFill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182563">
              <a:buFont typeface="Georgia" pitchFamily="18" charset="0"/>
              <a:buNone/>
            </a:pPr>
            <a:r>
              <a:rPr lang="en-US" altLang="en-US" sz="3200" i="1" spc="-150" dirty="0" smtClean="0">
                <a:solidFill>
                  <a:schemeClr val="bg1"/>
                </a:solidFill>
              </a:rPr>
              <a:t>Teachers want it &amp; need it!</a:t>
            </a:r>
          </a:p>
        </p:txBody>
      </p:sp>
    </p:spTree>
    <p:extLst>
      <p:ext uri="{BB962C8B-B14F-4D97-AF65-F5344CB8AC3E}">
        <p14:creationId xmlns:p14="http://schemas.microsoft.com/office/powerpoint/2010/main" val="739918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5080" r="44080" b="19576"/>
          <a:stretch>
            <a:fillRect/>
          </a:stretch>
        </p:blipFill>
        <p:spPr bwMode="auto">
          <a:xfrm>
            <a:off x="-63500" y="0"/>
            <a:ext cx="92075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3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Randy.Seagraves\Pictures\LGEG Course Menu 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9465819"/>
            <a:ext cx="6400800" cy="1632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53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530" name="Group 9"/>
          <p:cNvGrpSpPr>
            <a:grpSpLocks/>
          </p:cNvGrpSpPr>
          <p:nvPr/>
        </p:nvGrpSpPr>
        <p:grpSpPr bwMode="auto">
          <a:xfrm>
            <a:off x="0" y="77787"/>
            <a:ext cx="5486400" cy="6713538"/>
            <a:chOff x="555145" y="576957"/>
            <a:chExt cx="7217255" cy="8292644"/>
          </a:xfrm>
        </p:grpSpPr>
        <p:grpSp>
          <p:nvGrpSpPr>
            <p:cNvPr id="278535" name="Group 6"/>
            <p:cNvGrpSpPr>
              <a:grpSpLocks/>
            </p:cNvGrpSpPr>
            <p:nvPr/>
          </p:nvGrpSpPr>
          <p:grpSpPr bwMode="auto">
            <a:xfrm>
              <a:off x="555145" y="576957"/>
              <a:ext cx="7217255" cy="3339644"/>
              <a:chOff x="506358" y="669758"/>
              <a:chExt cx="8637642" cy="3995044"/>
            </a:xfrm>
          </p:grpSpPr>
          <p:pic>
            <p:nvPicPr>
              <p:cNvPr id="27853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53" t="11842" r="45938" b="71191"/>
              <a:stretch>
                <a:fillRect/>
              </a:stretch>
            </p:blipFill>
            <p:spPr bwMode="auto">
              <a:xfrm>
                <a:off x="506358" y="669758"/>
                <a:ext cx="8633631" cy="146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853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53" t="46480" r="45938" b="18883"/>
              <a:stretch>
                <a:fillRect/>
              </a:stretch>
            </p:blipFill>
            <p:spPr bwMode="auto">
              <a:xfrm>
                <a:off x="510369" y="1676400"/>
                <a:ext cx="8633631" cy="2988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853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3" t="12988" r="45879" b="19569"/>
            <a:stretch>
              <a:fillRect/>
            </a:stretch>
          </p:blipFill>
          <p:spPr bwMode="auto">
            <a:xfrm>
              <a:off x="555145" y="3916601"/>
              <a:ext cx="7213904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3810005" y="0"/>
            <a:ext cx="6423831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dirty="0">
                <a:solidFill>
                  <a:srgbClr val="0000CC"/>
                </a:solidFill>
                <a:effectLst>
                  <a:glow rad="101600">
                    <a:prstClr val="white">
                      <a:alpha val="60000"/>
                    </a:prst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  <a:cs typeface="Arial" charset="0"/>
              </a:rPr>
              <a:t>www.JMG</a:t>
            </a:r>
            <a:r>
              <a:rPr lang="en-US" sz="4200" b="1" dirty="0">
                <a:solidFill>
                  <a:srgbClr val="0000CC"/>
                </a:solidFill>
                <a:effectLst>
                  <a:glow rad="101600">
                    <a:prstClr val="white">
                      <a:alpha val="60000"/>
                    </a:prst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  <a:cs typeface="Arial" charset="0"/>
              </a:rPr>
              <a:t>kids</a:t>
            </a:r>
            <a:r>
              <a:rPr lang="en-US" sz="4200" dirty="0">
                <a:solidFill>
                  <a:srgbClr val="0000CC"/>
                </a:solidFill>
                <a:effectLst>
                  <a:glow rad="101600">
                    <a:prstClr val="white">
                      <a:alpha val="60000"/>
                    </a:prst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  <a:cs typeface="Arial" charset="0"/>
              </a:rPr>
              <a:t>.us/LGEG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3" t="55424" r="45878" b="19569"/>
          <a:stretch/>
        </p:blipFill>
        <p:spPr bwMode="auto">
          <a:xfrm>
            <a:off x="190587" y="1905056"/>
            <a:ext cx="9146275" cy="2328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371605" y="1542787"/>
            <a:ext cx="6423831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>
                <a:solidFill>
                  <a:srgbClr val="0000CC"/>
                </a:solidFill>
                <a:effectLst>
                  <a:glow rad="101600">
                    <a:prstClr val="white">
                      <a:alpha val="60000"/>
                    </a:prst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  <a:cs typeface="Arial" charset="0"/>
              </a:rPr>
              <a:t>teacher support: 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5181600" y="4378325"/>
            <a:ext cx="4246563" cy="24542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b="1" dirty="0" smtClean="0">
                <a:solidFill>
                  <a:srgbClr val="0000CC"/>
                </a:solidFill>
                <a:cs typeface="Arial" panose="020B0604020202020204" pitchFamily="34" charset="0"/>
              </a:rPr>
              <a:t>Make your job easier: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altLang="en-US" sz="2000" dirty="0" smtClean="0">
                <a:solidFill>
                  <a:srgbClr val="009900"/>
                </a:solidFill>
                <a:cs typeface="Arial" panose="020B0604020202020204" pitchFamily="34" charset="0"/>
              </a:rPr>
              <a:t>Curriculum resources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altLang="en-US" sz="2000" dirty="0" smtClean="0">
                <a:solidFill>
                  <a:srgbClr val="009900"/>
                </a:solidFill>
                <a:cs typeface="Arial" panose="020B0604020202020204" pitchFamily="34" charset="0"/>
              </a:rPr>
              <a:t>Videos, resource links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altLang="en-US" sz="2000" dirty="0" smtClean="0">
                <a:solidFill>
                  <a:srgbClr val="009900"/>
                </a:solidFill>
                <a:cs typeface="Arial" panose="020B0604020202020204" pitchFamily="34" charset="0"/>
              </a:rPr>
              <a:t>Free PDFs Copies </a:t>
            </a:r>
            <a:br>
              <a:rPr lang="en-US" altLang="en-US" sz="2000" dirty="0" smtClean="0">
                <a:solidFill>
                  <a:srgbClr val="009900"/>
                </a:solidFill>
                <a:cs typeface="Arial" panose="020B0604020202020204" pitchFamily="34" charset="0"/>
              </a:rPr>
            </a:br>
            <a:r>
              <a:rPr lang="en-US" altLang="en-US" sz="2000" dirty="0" smtClean="0">
                <a:solidFill>
                  <a:srgbClr val="009900"/>
                </a:solidFill>
                <a:cs typeface="Arial" panose="020B0604020202020204" pitchFamily="34" charset="0"/>
              </a:rPr>
              <a:t> </a:t>
            </a:r>
            <a:r>
              <a:rPr lang="en-US" altLang="en-US" sz="1500" dirty="0" smtClean="0">
                <a:solidFill>
                  <a:srgbClr val="009900"/>
                </a:solidFill>
                <a:cs typeface="Arial" panose="020B0604020202020204" pitchFamily="34" charset="0"/>
              </a:rPr>
              <a:t>parent letters</a:t>
            </a:r>
            <a:br>
              <a:rPr lang="en-US" altLang="en-US" sz="1500" dirty="0" smtClean="0">
                <a:solidFill>
                  <a:srgbClr val="009900"/>
                </a:solidFill>
                <a:cs typeface="Arial" panose="020B0604020202020204" pitchFamily="34" charset="0"/>
              </a:rPr>
            </a:br>
            <a:r>
              <a:rPr lang="en-US" altLang="en-US" sz="1500" dirty="0" smtClean="0">
                <a:solidFill>
                  <a:srgbClr val="009900"/>
                </a:solidFill>
                <a:cs typeface="Arial" panose="020B0604020202020204" pitchFamily="34" charset="0"/>
              </a:rPr>
              <a:t>  student worksheets</a:t>
            </a:r>
            <a:br>
              <a:rPr lang="en-US" altLang="en-US" sz="1500" dirty="0" smtClean="0">
                <a:solidFill>
                  <a:srgbClr val="009900"/>
                </a:solidFill>
                <a:cs typeface="Arial" panose="020B0604020202020204" pitchFamily="34" charset="0"/>
              </a:rPr>
            </a:br>
            <a:r>
              <a:rPr lang="en-US" altLang="en-US" sz="1500" dirty="0" smtClean="0">
                <a:solidFill>
                  <a:srgbClr val="009900"/>
                </a:solidFill>
                <a:cs typeface="Arial" panose="020B0604020202020204" pitchFamily="34" charset="0"/>
              </a:rPr>
              <a:t>  </a:t>
            </a:r>
            <a:r>
              <a:rPr lang="en-US" altLang="en-US" sz="1500" dirty="0">
                <a:solidFill>
                  <a:srgbClr val="009900"/>
                </a:solidFill>
                <a:cs typeface="Arial" panose="020B0604020202020204" pitchFamily="34" charset="0"/>
              </a:rPr>
              <a:t>g</a:t>
            </a:r>
            <a:r>
              <a:rPr lang="en-US" altLang="en-US" sz="1500" dirty="0" smtClean="0">
                <a:solidFill>
                  <a:srgbClr val="009900"/>
                </a:solidFill>
                <a:cs typeface="Arial" panose="020B0604020202020204" pitchFamily="34" charset="0"/>
              </a:rPr>
              <a:t>arden </a:t>
            </a:r>
            <a:r>
              <a:rPr lang="en-US" altLang="en-US" sz="1500" dirty="0">
                <a:solidFill>
                  <a:srgbClr val="009900"/>
                </a:solidFill>
                <a:cs typeface="Arial" panose="020B0604020202020204" pitchFamily="34" charset="0"/>
              </a:rPr>
              <a:t>k</a:t>
            </a:r>
            <a:r>
              <a:rPr lang="en-US" altLang="en-US" sz="1500" dirty="0" smtClean="0">
                <a:solidFill>
                  <a:srgbClr val="009900"/>
                </a:solidFill>
                <a:cs typeface="Arial" panose="020B0604020202020204" pitchFamily="34" charset="0"/>
              </a:rPr>
              <a:t>itchen recipes</a:t>
            </a:r>
            <a:br>
              <a:rPr lang="en-US" altLang="en-US" sz="1500" dirty="0" smtClean="0">
                <a:solidFill>
                  <a:srgbClr val="009900"/>
                </a:solidFill>
                <a:cs typeface="Arial" panose="020B0604020202020204" pitchFamily="34" charset="0"/>
              </a:rPr>
            </a:br>
            <a:r>
              <a:rPr lang="en-US" altLang="en-US" sz="1500" dirty="0" smtClean="0">
                <a:solidFill>
                  <a:srgbClr val="009900"/>
                </a:solidFill>
                <a:cs typeface="Arial" panose="020B0604020202020204" pitchFamily="34" charset="0"/>
              </a:rPr>
              <a:t>  garden journals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5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38814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7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60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7" y="-7398"/>
            <a:ext cx="8392739" cy="686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922" y="-152400"/>
            <a:ext cx="8472488" cy="92392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5400" b="1" dirty="0">
                <a:solidFill>
                  <a:srgbClr val="0066CC"/>
                </a:solidFill>
              </a:rPr>
              <a:t>How can I access the course?</a:t>
            </a:r>
          </a:p>
        </p:txBody>
      </p:sp>
    </p:spTree>
    <p:extLst>
      <p:ext uri="{BB962C8B-B14F-4D97-AF65-F5344CB8AC3E}">
        <p14:creationId xmlns:p14="http://schemas.microsoft.com/office/powerpoint/2010/main" val="37978312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4496" y="5486400"/>
            <a:ext cx="64104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54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AgriLifeBookstore.org</a:t>
            </a:r>
          </a:p>
        </p:txBody>
      </p:sp>
    </p:spTree>
    <p:extLst>
      <p:ext uri="{BB962C8B-B14F-4D97-AF65-F5344CB8AC3E}">
        <p14:creationId xmlns:p14="http://schemas.microsoft.com/office/powerpoint/2010/main" val="8277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543800" cy="589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724525" y="1600200"/>
            <a:ext cx="1962150" cy="190500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26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52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16" descr="http://agrilifecdn.tamu.edu/military/files/2012/04/eXtension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069975"/>
            <a:ext cx="40909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3200400"/>
            <a:ext cx="6035675" cy="862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5000" b="1" dirty="0">
                <a:solidFill>
                  <a:schemeClr val="bg1">
                    <a:lumMod val="50000"/>
                  </a:schemeClr>
                </a:solidFill>
              </a:rPr>
              <a:t>campus.extension.org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34950" y="5257800"/>
            <a:ext cx="1212850" cy="533400"/>
          </a:xfrm>
          <a:prstGeom prst="ellipse">
            <a:avLst/>
          </a:prstGeom>
          <a:noFill/>
          <a:ln w="76200">
            <a:solidFill>
              <a:srgbClr val="F2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26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9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2017 National JMG</a:t>
            </a:r>
            <a:r>
              <a:rPr lang="en-US" sz="800" dirty="0"/>
              <a:t>®</a:t>
            </a:r>
            <a:r>
              <a:rPr lang="en-US" sz="1000" dirty="0"/>
              <a:t> </a:t>
            </a:r>
            <a:r>
              <a:rPr lang="en-US" dirty="0"/>
              <a:t>Leader Training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 smtClean="0"/>
              <a:t>     Finding Resources/Funding</a:t>
            </a:r>
            <a:endParaRPr lang="en-US" sz="5400" spc="-150" dirty="0"/>
          </a:p>
        </p:txBody>
      </p:sp>
      <p:pic>
        <p:nvPicPr>
          <p:cNvPr id="80900" name="Picture 4" descr="C:\Users\Randy.Seagraves\Desktop\ArchiveConvertedPDF\Sent Items_attach\JMG growing logo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699415" cy="252148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5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rgbClr val="009900"/>
                </a:solidFill>
              </a:rPr>
              <a:t>Funding your Programs</a:t>
            </a:r>
          </a:p>
        </p:txBody>
      </p:sp>
      <p:pic>
        <p:nvPicPr>
          <p:cNvPr id="2055" name="Picture 7" descr="wormcas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0"/>
            <a:ext cx="317341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08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397">
            <a:off x="4720642" y="1665750"/>
            <a:ext cx="4448803" cy="3327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39" y="1538212"/>
            <a:ext cx="4764885" cy="3564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-11113" y="0"/>
            <a:ext cx="7478713" cy="179070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333399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rgbClr val="F26200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fontAlgn="auto">
              <a:buClr>
                <a:srgbClr val="009900"/>
              </a:buClr>
              <a:buSzPct val="140000"/>
              <a:buFont typeface="Georgia" pitchFamily="18" charset="0"/>
              <a:buNone/>
              <a:defRPr/>
            </a:pPr>
            <a:r>
              <a:rPr lang="en-US" altLang="en-US" sz="4000" b="1" dirty="0" smtClean="0">
                <a:solidFill>
                  <a:srgbClr val="0033CC"/>
                </a:solidFill>
              </a:rPr>
              <a:t>Advantages of Online JMG</a:t>
            </a:r>
            <a:r>
              <a:rPr lang="en-US" altLang="en-US" sz="1600" b="1" dirty="0" smtClean="0">
                <a:solidFill>
                  <a:srgbClr val="0033CC"/>
                </a:solidFill>
              </a:rPr>
              <a:t>®</a:t>
            </a:r>
            <a:r>
              <a:rPr lang="en-US" altLang="en-US" sz="3200" b="1" dirty="0" smtClean="0">
                <a:solidFill>
                  <a:srgbClr val="0033CC"/>
                </a:solidFill>
              </a:rPr>
              <a:t> </a:t>
            </a:r>
            <a:r>
              <a:rPr lang="en-US" altLang="en-US" sz="4000" b="1" dirty="0" smtClean="0">
                <a:solidFill>
                  <a:srgbClr val="0033CC"/>
                </a:solidFill>
              </a:rPr>
              <a:t>Teacher Trainings:</a:t>
            </a:r>
            <a:endParaRPr lang="en-US" altLang="en-US" sz="2800" dirty="0" smtClean="0">
              <a:solidFill>
                <a:srgbClr val="0033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163" y="1947863"/>
            <a:ext cx="8863012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marL="1828800" lvl="3" indent="-457200">
              <a:spcBef>
                <a:spcPct val="50000"/>
              </a:spcBef>
              <a:buClr>
                <a:srgbClr val="0000FF"/>
              </a:buClr>
              <a:buSzPct val="120000"/>
              <a:buFont typeface="Albertus Medium" panose="020E0602030304020303" pitchFamily="34" charset="0"/>
              <a:buChar char="»"/>
              <a:defRPr/>
            </a:pPr>
            <a:r>
              <a:rPr lang="en-US" sz="3200" b="1" dirty="0" smtClean="0">
                <a:ln>
                  <a:solidFill>
                    <a:srgbClr val="0000CC"/>
                  </a:solidFill>
                </a:ln>
                <a:solidFill>
                  <a:srgbClr val="0066FF"/>
                </a:solidFill>
                <a:latin typeface="+mj-lt"/>
                <a:cs typeface="Arial" charset="0"/>
              </a:rPr>
              <a:t>Less Extension time, resource</a:t>
            </a:r>
          </a:p>
          <a:p>
            <a:pPr marL="1828800" lvl="3" indent="-457200">
              <a:spcBef>
                <a:spcPct val="50000"/>
              </a:spcBef>
              <a:buClr>
                <a:srgbClr val="0000FF"/>
              </a:buClr>
              <a:buSzPct val="120000"/>
              <a:buFont typeface="Albertus Medium" panose="020E0602030304020303" pitchFamily="34" charset="0"/>
              <a:buChar char="»"/>
              <a:defRPr/>
            </a:pPr>
            <a:r>
              <a:rPr lang="en-US" sz="3200" b="1" dirty="0">
                <a:ln>
                  <a:solidFill>
                    <a:srgbClr val="0000CC"/>
                  </a:solidFill>
                </a:ln>
                <a:solidFill>
                  <a:srgbClr val="0066FF"/>
                </a:solidFill>
                <a:latin typeface="+mj-lt"/>
                <a:cs typeface="Arial" charset="0"/>
              </a:rPr>
              <a:t>Greater reach, greater </a:t>
            </a:r>
            <a:r>
              <a:rPr lang="en-US" sz="3200" b="1" dirty="0" smtClean="0">
                <a:ln>
                  <a:solidFill>
                    <a:srgbClr val="0000CC"/>
                  </a:solidFill>
                </a:ln>
                <a:solidFill>
                  <a:srgbClr val="0066FF"/>
                </a:solidFill>
                <a:latin typeface="+mj-lt"/>
                <a:cs typeface="Arial" charset="0"/>
              </a:rPr>
              <a:t>flexibility</a:t>
            </a:r>
          </a:p>
          <a:p>
            <a:pPr marL="1828800" lvl="3" indent="-457200">
              <a:spcBef>
                <a:spcPct val="50000"/>
              </a:spcBef>
              <a:buClr>
                <a:srgbClr val="0000FF"/>
              </a:buClr>
              <a:buSzPct val="120000"/>
              <a:buFont typeface="Albertus Medium" panose="020E0602030304020303" pitchFamily="34" charset="0"/>
              <a:buChar char="»"/>
              <a:defRPr/>
            </a:pPr>
            <a:r>
              <a:rPr lang="en-US" sz="3200" b="1" dirty="0" smtClean="0">
                <a:ln>
                  <a:solidFill>
                    <a:srgbClr val="0000CC"/>
                  </a:solidFill>
                </a:ln>
                <a:solidFill>
                  <a:srgbClr val="0066FF"/>
                </a:solidFill>
                <a:latin typeface="+mj-lt"/>
                <a:cs typeface="Arial" charset="0"/>
              </a:rPr>
              <a:t>More accessible</a:t>
            </a:r>
          </a:p>
          <a:p>
            <a:pPr marL="2286000" lvl="4" indent="-457200">
              <a:spcBef>
                <a:spcPct val="50000"/>
              </a:spcBef>
              <a:buClr>
                <a:srgbClr val="66CCFF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n>
                  <a:solidFill>
                    <a:srgbClr val="0000CC"/>
                  </a:solidFill>
                </a:ln>
                <a:solidFill>
                  <a:srgbClr val="3333FF"/>
                </a:solidFill>
                <a:latin typeface="+mj-lt"/>
                <a:cs typeface="Arial" charset="0"/>
              </a:rPr>
              <a:t>delivery/multimedia/comprehensive</a:t>
            </a:r>
            <a:endParaRPr lang="en-US" sz="3200" dirty="0" smtClean="0">
              <a:ln>
                <a:solidFill>
                  <a:srgbClr val="0000CC"/>
                </a:solidFill>
              </a:ln>
              <a:solidFill>
                <a:srgbClr val="3333FF"/>
              </a:solidFill>
              <a:latin typeface="+mj-lt"/>
              <a:cs typeface="Arial" charset="0"/>
            </a:endParaRPr>
          </a:p>
          <a:p>
            <a:pPr marL="1828800" lvl="3" indent="-457200">
              <a:spcBef>
                <a:spcPct val="50000"/>
              </a:spcBef>
              <a:buClr>
                <a:srgbClr val="0000FF"/>
              </a:buClr>
              <a:buSzPct val="110000"/>
              <a:buFont typeface="Albertus Medium" panose="020E0602030304020303" pitchFamily="34" charset="0"/>
              <a:buChar char="»"/>
              <a:defRPr/>
            </a:pPr>
            <a:endParaRPr lang="en-US" sz="3200" b="1" dirty="0" smtClean="0">
              <a:solidFill>
                <a:srgbClr val="0000FF"/>
              </a:solidFill>
              <a:latin typeface="+mn-lt"/>
              <a:cs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2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441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6000" b="1" dirty="0" smtClean="0">
                <a:solidFill>
                  <a:srgbClr val="0066CC"/>
                </a:solidFill>
              </a:rPr>
              <a:t>Example: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828800"/>
            <a:ext cx="6629400" cy="3724275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b="1" i="1" dirty="0" smtClean="0">
                <a:solidFill>
                  <a:srgbClr val="F47E1C"/>
                </a:solidFill>
              </a:rPr>
              <a:t>Scenario:  </a:t>
            </a:r>
            <a:r>
              <a:rPr lang="en-US" altLang="en-US" sz="2800" dirty="0" smtClean="0">
                <a:solidFill>
                  <a:srgbClr val="009900"/>
                </a:solidFill>
              </a:rPr>
              <a:t>I would like to implement the LGEG curricula in 4 elementary schools in my county. </a:t>
            </a:r>
            <a:r>
              <a:rPr lang="en-US" altLang="en-US" sz="2800" b="1" i="1" dirty="0" smtClean="0">
                <a:solidFill>
                  <a:srgbClr val="009900"/>
                </a:solidFill>
              </a:rPr>
              <a:t> I know that I will need funding </a:t>
            </a:r>
            <a:r>
              <a:rPr lang="en-US" altLang="en-US" sz="2800" dirty="0" smtClean="0">
                <a:solidFill>
                  <a:srgbClr val="009900"/>
                </a:solidFill>
              </a:rPr>
              <a:t>for staff to support the program, volunteer/teacher training, curriculum materials, travel and supplies.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800" dirty="0" smtClean="0">
              <a:solidFill>
                <a:srgbClr val="0099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sz="3600" b="1" i="1" dirty="0" smtClean="0">
                <a:solidFill>
                  <a:srgbClr val="009900"/>
                </a:solidFill>
              </a:rPr>
              <a:t>       </a:t>
            </a:r>
            <a:r>
              <a:rPr lang="en-US" altLang="en-US" sz="4000" b="1" i="1" dirty="0" smtClean="0">
                <a:solidFill>
                  <a:srgbClr val="0066CC"/>
                </a:solidFill>
              </a:rPr>
              <a:t>HOW do I start??</a:t>
            </a:r>
          </a:p>
        </p:txBody>
      </p:sp>
      <p:pic>
        <p:nvPicPr>
          <p:cNvPr id="6" name="Picture 2" descr="C:\Users\Rusty\Documents\LGEG Graphics\kids planting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810000"/>
            <a:ext cx="4684057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56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305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5400" b="1" dirty="0" smtClean="0">
                <a:solidFill>
                  <a:srgbClr val="008000"/>
                </a:solidFill>
              </a:rPr>
              <a:t>FUNDING: Steps for Success!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7696200" cy="37338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b="1" dirty="0" smtClean="0">
                <a:solidFill>
                  <a:srgbClr val="F47E1C"/>
                </a:solidFill>
                <a:latin typeface="+mj-lt"/>
              </a:rPr>
              <a:t>Background on specific program or project</a:t>
            </a:r>
          </a:p>
          <a:p>
            <a:pPr marL="0" indent="0" eaLnBrk="1" hangingPunct="1">
              <a:lnSpc>
                <a:spcPct val="80000"/>
              </a:lnSpc>
              <a:buSzPct val="90000"/>
              <a:buNone/>
              <a:defRPr/>
            </a:pPr>
            <a:endParaRPr lang="en-US" altLang="en-US" sz="5800" dirty="0" smtClean="0">
              <a:solidFill>
                <a:srgbClr val="0066CC"/>
              </a:solidFill>
              <a:latin typeface="+mj-lt"/>
            </a:endParaRPr>
          </a:p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>Identify potential community/agency partners</a:t>
            </a:r>
            <a:br>
              <a:rPr lang="en-US" altLang="en-US" sz="5800" dirty="0" smtClean="0">
                <a:solidFill>
                  <a:srgbClr val="0066CC"/>
                </a:solidFill>
                <a:latin typeface="+mj-lt"/>
              </a:rPr>
            </a:br>
            <a:endParaRPr lang="en-US" altLang="en-US" sz="5800" dirty="0" smtClean="0">
              <a:solidFill>
                <a:srgbClr val="0066CC"/>
              </a:solidFill>
              <a:latin typeface="+mj-lt"/>
            </a:endParaRPr>
          </a:p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>Draft your proposal or idea paper – be specific</a:t>
            </a:r>
            <a:br>
              <a:rPr lang="en-US" altLang="en-US" sz="5800" dirty="0" smtClean="0">
                <a:solidFill>
                  <a:srgbClr val="0066CC"/>
                </a:solidFill>
                <a:latin typeface="+mj-lt"/>
              </a:rPr>
            </a:br>
            <a:endParaRPr lang="en-US" altLang="en-US" sz="5800" dirty="0" smtClean="0">
              <a:solidFill>
                <a:srgbClr val="0066CC"/>
              </a:solidFill>
              <a:latin typeface="+mj-lt"/>
            </a:endParaRPr>
          </a:p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>Identify potential funding sources</a:t>
            </a:r>
          </a:p>
          <a:p>
            <a:pPr eaLnBrk="1" hangingPunct="1">
              <a:lnSpc>
                <a:spcPct val="80000"/>
              </a:lnSpc>
              <a:buSzPct val="90000"/>
              <a:buFont typeface="Wingdings" pitchFamily="2" charset="2"/>
              <a:buNone/>
              <a:defRPr/>
            </a:pPr>
            <a:r>
              <a:rPr lang="en-US" altLang="en-US" sz="25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42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534400" cy="8382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en-US" sz="4000" b="1" dirty="0" smtClean="0">
                <a:solidFill>
                  <a:srgbClr val="009900"/>
                </a:solidFill>
              </a:rPr>
              <a:t>Background of specific program/project</a:t>
            </a:r>
            <a:br>
              <a:rPr lang="en-US" altLang="en-US" sz="4000" b="1" dirty="0" smtClean="0">
                <a:solidFill>
                  <a:srgbClr val="009900"/>
                </a:solidFill>
              </a:rPr>
            </a:br>
            <a:endParaRPr lang="en-US" altLang="en-US" sz="4000" b="1" dirty="0" smtClean="0">
              <a:solidFill>
                <a:srgbClr val="0099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153400" cy="2971800"/>
          </a:xfrm>
        </p:spPr>
        <p:txBody>
          <a:bodyPr>
            <a:noAutofit/>
          </a:bodyPr>
          <a:lstStyle/>
          <a:p>
            <a:pPr eaLnBrk="1" hangingPunct="1">
              <a:buClr>
                <a:srgbClr val="F47E1C"/>
              </a:buClr>
              <a:buSzPct val="140000"/>
            </a:pPr>
            <a:r>
              <a:rPr lang="en-US" altLang="en-US" sz="2400" b="1" dirty="0" smtClean="0">
                <a:solidFill>
                  <a:srgbClr val="0066CC"/>
                </a:solidFill>
              </a:rPr>
              <a:t>Be specific – people don’t give you money just for grins!</a:t>
            </a:r>
            <a:br>
              <a:rPr lang="en-US" altLang="en-US" sz="2400" b="1" dirty="0" smtClean="0">
                <a:solidFill>
                  <a:srgbClr val="0066CC"/>
                </a:solidFill>
              </a:rPr>
            </a:br>
            <a:endParaRPr lang="en-US" altLang="en-US" sz="2400" b="1" dirty="0" smtClean="0">
              <a:solidFill>
                <a:srgbClr val="0066CC"/>
              </a:solidFill>
            </a:endParaRPr>
          </a:p>
          <a:p>
            <a:pPr eaLnBrk="1" hangingPunct="1">
              <a:buClr>
                <a:srgbClr val="F47E1C"/>
              </a:buClr>
              <a:buSzPct val="140000"/>
            </a:pPr>
            <a:r>
              <a:rPr lang="en-US" altLang="en-US" sz="2400" b="1" dirty="0" smtClean="0">
                <a:solidFill>
                  <a:srgbClr val="0066CC"/>
                </a:solidFill>
              </a:rPr>
              <a:t>What program are you wanting to fund?</a:t>
            </a:r>
            <a:br>
              <a:rPr lang="en-US" altLang="en-US" sz="2400" b="1" dirty="0" smtClean="0">
                <a:solidFill>
                  <a:srgbClr val="0066CC"/>
                </a:solidFill>
              </a:rPr>
            </a:br>
            <a:endParaRPr lang="en-US" altLang="en-US" sz="2400" b="1" dirty="0" smtClean="0">
              <a:solidFill>
                <a:srgbClr val="0066CC"/>
              </a:solidFill>
            </a:endParaRPr>
          </a:p>
          <a:p>
            <a:pPr eaLnBrk="1" hangingPunct="1">
              <a:buClr>
                <a:srgbClr val="F47E1C"/>
              </a:buClr>
              <a:buSzPct val="140000"/>
            </a:pPr>
            <a:r>
              <a:rPr lang="en-US" altLang="en-US" sz="2400" b="1" dirty="0" smtClean="0">
                <a:solidFill>
                  <a:srgbClr val="0066CC"/>
                </a:solidFill>
              </a:rPr>
              <a:t>Find out background on this program and any current or relevant research.</a:t>
            </a:r>
            <a:br>
              <a:rPr lang="en-US" altLang="en-US" sz="2400" b="1" dirty="0" smtClean="0">
                <a:solidFill>
                  <a:srgbClr val="0066CC"/>
                </a:solidFill>
              </a:rPr>
            </a:br>
            <a:endParaRPr lang="en-US" altLang="en-US" sz="2400" b="1" dirty="0" smtClean="0">
              <a:solidFill>
                <a:srgbClr val="0066CC"/>
              </a:solidFill>
            </a:endParaRPr>
          </a:p>
          <a:p>
            <a:pPr eaLnBrk="1" hangingPunct="1">
              <a:buClr>
                <a:srgbClr val="F47E1C"/>
              </a:buClr>
              <a:buSzPct val="140000"/>
            </a:pPr>
            <a:r>
              <a:rPr lang="en-US" altLang="en-US" sz="2400" b="1" dirty="0" smtClean="0">
                <a:solidFill>
                  <a:srgbClr val="0066CC"/>
                </a:solidFill>
              </a:rPr>
              <a:t>How will this program benefit my county/clientele?</a:t>
            </a:r>
            <a:br>
              <a:rPr lang="en-US" altLang="en-US" sz="2400" b="1" dirty="0" smtClean="0">
                <a:solidFill>
                  <a:srgbClr val="0066CC"/>
                </a:solidFill>
              </a:rPr>
            </a:br>
            <a:endParaRPr lang="en-US" altLang="en-US" sz="2400" b="1" dirty="0" smtClean="0">
              <a:solidFill>
                <a:srgbClr val="0066CC"/>
              </a:solidFill>
            </a:endParaRPr>
          </a:p>
          <a:p>
            <a:pPr eaLnBrk="1" hangingPunct="1">
              <a:buClr>
                <a:srgbClr val="F47E1C"/>
              </a:buClr>
              <a:buSzPct val="140000"/>
            </a:pPr>
            <a:r>
              <a:rPr lang="en-US" altLang="en-US" sz="2400" b="1" dirty="0" smtClean="0">
                <a:solidFill>
                  <a:srgbClr val="0066CC"/>
                </a:solidFill>
              </a:rPr>
              <a:t>How could I show a donor that this program meets a need and their funding dollars will make a positive impact!</a:t>
            </a:r>
          </a:p>
        </p:txBody>
      </p:sp>
    </p:spTree>
    <p:extLst>
      <p:ext uri="{BB962C8B-B14F-4D97-AF65-F5344CB8AC3E}">
        <p14:creationId xmlns:p14="http://schemas.microsoft.com/office/powerpoint/2010/main" val="42430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7467600" cy="381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5400" b="1" dirty="0" smtClean="0">
                <a:solidFill>
                  <a:srgbClr val="009900"/>
                </a:solidFill>
              </a:rPr>
              <a:t>Use the background to BUILD your story!</a:t>
            </a:r>
            <a:r>
              <a:rPr lang="en-US" altLang="en-US" sz="6000" dirty="0" smtClean="0">
                <a:solidFill>
                  <a:srgbClr val="009900"/>
                </a:solidFill>
              </a:rPr>
              <a:t/>
            </a:r>
            <a:br>
              <a:rPr lang="en-US" altLang="en-US" sz="6000" dirty="0" smtClean="0">
                <a:solidFill>
                  <a:srgbClr val="009900"/>
                </a:solidFill>
              </a:rPr>
            </a:br>
            <a:endParaRPr lang="en-US" altLang="en-US" sz="6000" dirty="0" smtClean="0">
              <a:solidFill>
                <a:srgbClr val="0099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0" y="2514600"/>
            <a:ext cx="5181600" cy="40290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b="1" dirty="0" smtClean="0">
                <a:solidFill>
                  <a:srgbClr val="F47E1C"/>
                </a:solidFill>
              </a:rPr>
              <a:t>Buzz words: </a:t>
            </a:r>
            <a:r>
              <a:rPr lang="en-US" altLang="en-US" b="1" dirty="0" smtClean="0">
                <a:solidFill>
                  <a:srgbClr val="0066CC"/>
                </a:solidFill>
              </a:rPr>
              <a:t>What is important in the news today???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0066CC"/>
                </a:solidFill>
              </a:rPr>
              <a:t>    …nutrition, </a:t>
            </a:r>
            <a:r>
              <a:rPr lang="en-US" altLang="en-US" dirty="0" smtClean="0">
                <a:solidFill>
                  <a:srgbClr val="0000CC"/>
                </a:solidFill>
              </a:rPr>
              <a:t>environment</a:t>
            </a:r>
            <a:r>
              <a:rPr lang="en-US" altLang="en-US" dirty="0" smtClean="0">
                <a:solidFill>
                  <a:srgbClr val="0066CC"/>
                </a:solidFill>
              </a:rPr>
              <a:t>, </a:t>
            </a:r>
            <a:r>
              <a:rPr lang="en-US" altLang="en-US" dirty="0" smtClean="0">
                <a:solidFill>
                  <a:srgbClr val="0000CC"/>
                </a:solidFill>
              </a:rPr>
              <a:t>farm to fork</a:t>
            </a:r>
            <a:r>
              <a:rPr lang="en-US" altLang="en-US" dirty="0" smtClean="0">
                <a:solidFill>
                  <a:srgbClr val="0066CC"/>
                </a:solidFill>
              </a:rPr>
              <a:t>, local foods, academic achievement in schools, </a:t>
            </a:r>
            <a:r>
              <a:rPr lang="en-US" altLang="en-US" dirty="0" smtClean="0">
                <a:solidFill>
                  <a:srgbClr val="0000CC"/>
                </a:solidFill>
              </a:rPr>
              <a:t>youth obesity</a:t>
            </a:r>
            <a:r>
              <a:rPr lang="en-US" altLang="en-US" dirty="0" smtClean="0">
                <a:solidFill>
                  <a:srgbClr val="0066CC"/>
                </a:solidFill>
              </a:rPr>
              <a:t>, </a:t>
            </a:r>
            <a:br>
              <a:rPr lang="en-US" altLang="en-US" dirty="0" smtClean="0">
                <a:solidFill>
                  <a:srgbClr val="0066CC"/>
                </a:solidFill>
              </a:rPr>
            </a:br>
            <a:r>
              <a:rPr lang="en-US" altLang="en-US" dirty="0" smtClean="0">
                <a:solidFill>
                  <a:srgbClr val="0066CC"/>
                </a:solidFill>
              </a:rPr>
              <a:t>youth “at risk”, </a:t>
            </a:r>
            <a:r>
              <a:rPr lang="en-US" altLang="en-US" dirty="0" smtClean="0">
                <a:solidFill>
                  <a:srgbClr val="0000CC"/>
                </a:solidFill>
              </a:rPr>
              <a:t>special populations</a:t>
            </a:r>
            <a:r>
              <a:rPr lang="en-US" altLang="en-US" dirty="0" smtClean="0">
                <a:solidFill>
                  <a:srgbClr val="0066CC"/>
                </a:solidFill>
              </a:rPr>
              <a:t>, etc.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000" dirty="0" smtClean="0"/>
          </a:p>
          <a:p>
            <a:pPr eaLnBrk="1" hangingPunct="1">
              <a:buFont typeface="Wingdings" pitchFamily="2" charset="2"/>
              <a:buNone/>
            </a:pPr>
            <a:endParaRPr lang="en-US" altLang="en-US" sz="2000" dirty="0" smtClean="0"/>
          </a:p>
          <a:p>
            <a:pPr eaLnBrk="1" hangingPunct="1">
              <a:buFont typeface="Wingdings" pitchFamily="2" charset="2"/>
              <a:buNone/>
            </a:pPr>
            <a:endParaRPr lang="en-US" altLang="en-US" sz="2000" dirty="0" smtClean="0"/>
          </a:p>
          <a:p>
            <a:pPr eaLnBrk="1" hangingPunct="1">
              <a:buFont typeface="Wingdings" pitchFamily="2" charset="2"/>
              <a:buNone/>
            </a:pPr>
            <a:endParaRPr lang="en-US" altLang="en-US" sz="2000" dirty="0" smtClean="0"/>
          </a:p>
          <a:p>
            <a:pPr eaLnBrk="1" hangingPunct="1">
              <a:buFont typeface="Wingdings" pitchFamily="2" charset="2"/>
              <a:buNone/>
            </a:pPr>
            <a:endParaRPr lang="en-US" altLang="en-US" sz="2000" dirty="0" smtClean="0"/>
          </a:p>
          <a:p>
            <a:pPr eaLnBrk="1" hangingPunct="1">
              <a:buFont typeface="Wingdings" pitchFamily="2" charset="2"/>
              <a:buNone/>
            </a:pPr>
            <a:endParaRPr lang="en-US" altLang="en-US" sz="2000" dirty="0" smtClean="0"/>
          </a:p>
        </p:txBody>
      </p:sp>
      <p:pic>
        <p:nvPicPr>
          <p:cNvPr id="13316" name="Picture 5" descr="high school leader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0"/>
            <a:ext cx="3167063" cy="3952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6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305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5400" b="1" dirty="0" smtClean="0">
                <a:solidFill>
                  <a:srgbClr val="008000"/>
                </a:solidFill>
              </a:rPr>
              <a:t>FUNDING: Steps for Success!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7696200" cy="37338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>Background on specific program or project</a:t>
            </a:r>
          </a:p>
          <a:p>
            <a:pPr marL="0" indent="0" eaLnBrk="1" hangingPunct="1">
              <a:lnSpc>
                <a:spcPct val="80000"/>
              </a:lnSpc>
              <a:buSzPct val="90000"/>
              <a:buNone/>
              <a:defRPr/>
            </a:pPr>
            <a:endParaRPr lang="en-US" altLang="en-US" sz="5800" dirty="0" smtClean="0">
              <a:solidFill>
                <a:srgbClr val="0066CC"/>
              </a:solidFill>
              <a:latin typeface="+mj-lt"/>
            </a:endParaRPr>
          </a:p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b="1" dirty="0" smtClean="0">
                <a:solidFill>
                  <a:srgbClr val="F47E1C"/>
                </a:solidFill>
                <a:latin typeface="+mj-lt"/>
              </a:rPr>
              <a:t>Identify potential community/agency partners</a:t>
            </a: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/>
            </a:r>
            <a:br>
              <a:rPr lang="en-US" altLang="en-US" sz="5800" dirty="0" smtClean="0">
                <a:solidFill>
                  <a:srgbClr val="0066CC"/>
                </a:solidFill>
                <a:latin typeface="+mj-lt"/>
              </a:rPr>
            </a:br>
            <a:endParaRPr lang="en-US" altLang="en-US" sz="5800" dirty="0" smtClean="0">
              <a:solidFill>
                <a:srgbClr val="0066CC"/>
              </a:solidFill>
              <a:latin typeface="+mj-lt"/>
            </a:endParaRPr>
          </a:p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>Draft your proposal or idea paper – be specific</a:t>
            </a:r>
            <a:br>
              <a:rPr lang="en-US" altLang="en-US" sz="5800" dirty="0" smtClean="0">
                <a:solidFill>
                  <a:srgbClr val="0066CC"/>
                </a:solidFill>
                <a:latin typeface="+mj-lt"/>
              </a:rPr>
            </a:br>
            <a:endParaRPr lang="en-US" altLang="en-US" sz="5800" dirty="0" smtClean="0">
              <a:solidFill>
                <a:srgbClr val="0066CC"/>
              </a:solidFill>
              <a:latin typeface="+mj-lt"/>
            </a:endParaRPr>
          </a:p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>Identify potential funding sources</a:t>
            </a:r>
          </a:p>
          <a:p>
            <a:pPr eaLnBrk="1" hangingPunct="1">
              <a:lnSpc>
                <a:spcPct val="80000"/>
              </a:lnSpc>
              <a:buSzPct val="90000"/>
              <a:buFont typeface="Wingdings" pitchFamily="2" charset="2"/>
              <a:buNone/>
              <a:defRPr/>
            </a:pPr>
            <a:r>
              <a:rPr lang="en-US" altLang="en-US" sz="25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53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andy.Seagraves\Desktop\LGEG MASTER\flat art\kids shovel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00400"/>
            <a:ext cx="497989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AutoShape 3"/>
          <p:cNvSpPr>
            <a:spLocks noGrp="1" noChangeArrowheads="1"/>
          </p:cNvSpPr>
          <p:nvPr>
            <p:ph type="title"/>
          </p:nvPr>
        </p:nvSpPr>
        <p:spPr>
          <a:xfrm>
            <a:off x="152400" y="914400"/>
            <a:ext cx="83820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b="1" dirty="0" smtClean="0">
                <a:solidFill>
                  <a:srgbClr val="009900"/>
                </a:solidFill>
              </a:rPr>
              <a:t>Identify Community/agency partners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1524000"/>
            <a:ext cx="6019800" cy="3724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altLang="en-US" sz="3200" b="1" dirty="0" smtClean="0">
              <a:solidFill>
                <a:srgbClr val="0066CC"/>
              </a:solidFill>
            </a:endParaRPr>
          </a:p>
          <a:p>
            <a:pPr algn="r" eaLnBrk="1" hangingPunct="1">
              <a:buFont typeface="Wingdings" pitchFamily="2" charset="2"/>
              <a:buNone/>
            </a:pPr>
            <a:r>
              <a:rPr lang="en-US" altLang="en-US" sz="3200" b="1" dirty="0" smtClean="0">
                <a:solidFill>
                  <a:srgbClr val="0066CC"/>
                </a:solidFill>
              </a:rPr>
              <a:t>Gather 2-3 friends and  jot down some notes!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altLang="en-US" sz="3200" b="1" dirty="0" smtClean="0">
                <a:solidFill>
                  <a:srgbClr val="0066CC"/>
                </a:solidFill>
              </a:rPr>
              <a:t>These will vary based on your location, but share ideas!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3200" b="1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3200" b="1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009900"/>
                </a:solidFill>
              </a:rPr>
              <a:t>Donors like Collaborators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467600" cy="44196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F47E1C"/>
              </a:buClr>
              <a:buSzPct val="130000"/>
            </a:pPr>
            <a:r>
              <a:rPr lang="en-US" altLang="en-US" sz="3000" dirty="0" smtClean="0">
                <a:solidFill>
                  <a:srgbClr val="0066CC"/>
                </a:solidFill>
              </a:rPr>
              <a:t>Donor might not fund a small project in PODUNK, TX; but, would consider a multi county program that has greater regional impact.</a:t>
            </a:r>
          </a:p>
          <a:p>
            <a:pPr eaLnBrk="1" hangingPunct="1">
              <a:buClr>
                <a:srgbClr val="F47E1C"/>
              </a:buClr>
              <a:buSzPct val="130000"/>
            </a:pPr>
            <a:r>
              <a:rPr lang="en-US" altLang="en-US" sz="3000" dirty="0" smtClean="0">
                <a:solidFill>
                  <a:srgbClr val="0066CC"/>
                </a:solidFill>
              </a:rPr>
              <a:t>Meet with collaborators early!</a:t>
            </a:r>
          </a:p>
          <a:p>
            <a:pPr eaLnBrk="1" hangingPunct="1">
              <a:buClr>
                <a:srgbClr val="F47E1C"/>
              </a:buClr>
              <a:buSzPct val="130000"/>
            </a:pPr>
            <a:r>
              <a:rPr lang="en-US" altLang="en-US" sz="3000" dirty="0" smtClean="0">
                <a:solidFill>
                  <a:srgbClr val="0066CC"/>
                </a:solidFill>
              </a:rPr>
              <a:t>Letters of support for County Offices</a:t>
            </a:r>
          </a:p>
          <a:p>
            <a:pPr eaLnBrk="1" hangingPunct="1">
              <a:buClr>
                <a:srgbClr val="F47E1C"/>
              </a:buClr>
              <a:buSzPct val="130000"/>
            </a:pPr>
            <a:r>
              <a:rPr lang="en-US" altLang="en-US" sz="3000" dirty="0" smtClean="0">
                <a:solidFill>
                  <a:srgbClr val="0066CC"/>
                </a:solidFill>
              </a:rPr>
              <a:t>Letters of support for collaborators/partners</a:t>
            </a:r>
            <a:br>
              <a:rPr lang="en-US" altLang="en-US" sz="3000" dirty="0" smtClean="0">
                <a:solidFill>
                  <a:srgbClr val="0066CC"/>
                </a:solidFill>
              </a:rPr>
            </a:br>
            <a:r>
              <a:rPr lang="en-US" altLang="en-US" sz="2600" dirty="0" smtClean="0">
                <a:solidFill>
                  <a:srgbClr val="0066CC"/>
                </a:solidFill>
              </a:rPr>
              <a:t>EX: school districts, libraries, human services, regional health organizations, or whomever.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1165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7848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009900"/>
                </a:solidFill>
              </a:rPr>
              <a:t>Donors like Collaborators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66294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 smtClean="0">
                <a:solidFill>
                  <a:srgbClr val="0066CC"/>
                </a:solidFill>
              </a:rPr>
              <a:t> Call or meet with collaborators to determine interest</a:t>
            </a:r>
          </a:p>
          <a:p>
            <a:pPr eaLnBrk="1" hangingPunct="1"/>
            <a:r>
              <a:rPr lang="en-US" altLang="en-US" dirty="0" smtClean="0">
                <a:solidFill>
                  <a:srgbClr val="0066CC"/>
                </a:solidFill>
              </a:rPr>
              <a:t> Ask for letter of support for the project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 smtClean="0">
                <a:solidFill>
                  <a:srgbClr val="009900"/>
                </a:solidFill>
              </a:rPr>
              <a:t>If revenue will be split have them be</a:t>
            </a:r>
            <a:br>
              <a:rPr lang="en-US" altLang="en-US" sz="2400" dirty="0" smtClean="0">
                <a:solidFill>
                  <a:srgbClr val="009900"/>
                </a:solidFill>
              </a:rPr>
            </a:br>
            <a:r>
              <a:rPr lang="en-US" altLang="en-US" sz="2400" dirty="0" smtClean="0">
                <a:solidFill>
                  <a:srgbClr val="009900"/>
                </a:solidFill>
              </a:rPr>
              <a:t>a part of developing the proposal.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99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 smtClean="0">
                <a:solidFill>
                  <a:srgbClr val="009900"/>
                </a:solidFill>
              </a:rPr>
              <a:t>If they are simply stating their interest</a:t>
            </a:r>
            <a:br>
              <a:rPr lang="en-US" altLang="en-US" sz="2400" dirty="0" smtClean="0">
                <a:solidFill>
                  <a:srgbClr val="009900"/>
                </a:solidFill>
              </a:rPr>
            </a:br>
            <a:r>
              <a:rPr lang="en-US" altLang="en-US" sz="2400" dirty="0" smtClean="0">
                <a:solidFill>
                  <a:srgbClr val="009900"/>
                </a:solidFill>
              </a:rPr>
              <a:t>and support 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i="1" dirty="0" smtClean="0">
                <a:solidFill>
                  <a:srgbClr val="009900"/>
                </a:solidFill>
              </a:rPr>
              <a:t>draft the letter for them!</a:t>
            </a:r>
          </a:p>
        </p:txBody>
      </p:sp>
    </p:spTree>
    <p:extLst>
      <p:ext uri="{BB962C8B-B14F-4D97-AF65-F5344CB8AC3E}">
        <p14:creationId xmlns:p14="http://schemas.microsoft.com/office/powerpoint/2010/main" val="1266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305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5400" b="1" dirty="0" smtClean="0">
                <a:solidFill>
                  <a:srgbClr val="008000"/>
                </a:solidFill>
              </a:rPr>
              <a:t>FUNDING: Steps for Success!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7696200" cy="37338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>Background on specific program or project</a:t>
            </a:r>
          </a:p>
          <a:p>
            <a:pPr marL="0" indent="0" eaLnBrk="1" hangingPunct="1">
              <a:lnSpc>
                <a:spcPct val="80000"/>
              </a:lnSpc>
              <a:buSzPct val="90000"/>
              <a:buNone/>
              <a:defRPr/>
            </a:pPr>
            <a:endParaRPr lang="en-US" altLang="en-US" sz="5800" dirty="0" smtClean="0">
              <a:solidFill>
                <a:srgbClr val="0066CC"/>
              </a:solidFill>
              <a:latin typeface="+mj-lt"/>
            </a:endParaRPr>
          </a:p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>Identify potential community/agency partners</a:t>
            </a:r>
            <a:br>
              <a:rPr lang="en-US" altLang="en-US" sz="5800" dirty="0" smtClean="0">
                <a:solidFill>
                  <a:srgbClr val="0066CC"/>
                </a:solidFill>
                <a:latin typeface="+mj-lt"/>
              </a:rPr>
            </a:br>
            <a:endParaRPr lang="en-US" altLang="en-US" sz="5800" dirty="0" smtClean="0">
              <a:solidFill>
                <a:srgbClr val="0066CC"/>
              </a:solidFill>
              <a:latin typeface="+mj-lt"/>
            </a:endParaRPr>
          </a:p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b="1" dirty="0" smtClean="0">
                <a:solidFill>
                  <a:srgbClr val="F47E1C"/>
                </a:solidFill>
                <a:latin typeface="+mj-lt"/>
              </a:rPr>
              <a:t>Draft your proposal or idea paper – be specific</a:t>
            </a: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/>
            </a:r>
            <a:br>
              <a:rPr lang="en-US" altLang="en-US" sz="5800" dirty="0" smtClean="0">
                <a:solidFill>
                  <a:srgbClr val="0066CC"/>
                </a:solidFill>
                <a:latin typeface="+mj-lt"/>
              </a:rPr>
            </a:br>
            <a:endParaRPr lang="en-US" altLang="en-US" sz="5800" dirty="0" smtClean="0">
              <a:solidFill>
                <a:srgbClr val="0066CC"/>
              </a:solidFill>
              <a:latin typeface="+mj-lt"/>
            </a:endParaRPr>
          </a:p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>Identify potential funding sources</a:t>
            </a:r>
          </a:p>
          <a:p>
            <a:pPr eaLnBrk="1" hangingPunct="1">
              <a:lnSpc>
                <a:spcPct val="80000"/>
              </a:lnSpc>
              <a:buSzPct val="90000"/>
              <a:buFont typeface="Wingdings" pitchFamily="2" charset="2"/>
              <a:buNone/>
              <a:defRPr/>
            </a:pPr>
            <a:r>
              <a:rPr lang="en-US" altLang="en-US" sz="25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88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800" b="1" dirty="0" smtClean="0">
                <a:solidFill>
                  <a:srgbClr val="008000"/>
                </a:solidFill>
              </a:rPr>
              <a:t>Build a Draft proposal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solidFill>
                  <a:srgbClr val="0066CC"/>
                </a:solidFill>
              </a:rPr>
              <a:t>Format may vary by donor, but develop a basic draft that can be modified and customized for different donors.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657600"/>
            <a:ext cx="295351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8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AutoShape 2" descr="https://moodle.org/logo/moodle-logo.png"/>
          <p:cNvSpPr>
            <a:spLocks noChangeAspect="1" noChangeArrowheads="1"/>
          </p:cNvSpPr>
          <p:nvPr/>
        </p:nvSpPr>
        <p:spPr bwMode="auto">
          <a:xfrm>
            <a:off x="138113" y="-585788"/>
            <a:ext cx="4292600" cy="122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6067" name="AutoShape 4" descr="https://moodle.org/logo/moodle-logo.png"/>
          <p:cNvSpPr>
            <a:spLocks noChangeAspect="1" noChangeArrowheads="1"/>
          </p:cNvSpPr>
          <p:nvPr/>
        </p:nvSpPr>
        <p:spPr bwMode="auto">
          <a:xfrm>
            <a:off x="273050" y="-433388"/>
            <a:ext cx="4292600" cy="122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6068" name="AutoShape 6" descr="https://encrypted-tbn3.gstatic.com/images?q=tbn:ANd9GcRgXx6Wn716Bmk7F1z0s3FGYw1pOU5OeGtfR31Q_FF4bn0f9jMr"/>
          <p:cNvSpPr>
            <a:spLocks noChangeAspect="1" noChangeArrowheads="1"/>
          </p:cNvSpPr>
          <p:nvPr/>
        </p:nvSpPr>
        <p:spPr bwMode="auto">
          <a:xfrm>
            <a:off x="138113" y="-144463"/>
            <a:ext cx="27146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6069" name="AutoShape 8" descr="https://encrypted-tbn3.gstatic.com/images?q=tbn:ANd9GcRgXx6Wn716Bmk7F1z0s3FGYw1pOU5OeGtfR31Q_FF4bn0f9jMr"/>
          <p:cNvSpPr>
            <a:spLocks noChangeAspect="1" noChangeArrowheads="1"/>
          </p:cNvSpPr>
          <p:nvPr/>
        </p:nvSpPr>
        <p:spPr bwMode="auto">
          <a:xfrm>
            <a:off x="273050" y="7938"/>
            <a:ext cx="271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10"/>
          <p:cNvSpPr/>
          <p:nvPr/>
        </p:nvSpPr>
        <p:spPr>
          <a:xfrm>
            <a:off x="-433388" y="663575"/>
            <a:ext cx="4090988" cy="70802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Arial" charset="0"/>
              </a:rPr>
              <a:t>Importance /Uses of Plants 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/>
              <a:ea typeface="Calibri"/>
              <a:cs typeface="Arial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Arial" charset="0"/>
              </a:rPr>
              <a:t>Plant Classification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/>
              <a:ea typeface="Calibri"/>
              <a:cs typeface="Arial" charset="0"/>
            </a:endParaRPr>
          </a:p>
        </p:txBody>
      </p:sp>
      <p:sp>
        <p:nvSpPr>
          <p:cNvPr id="216071" name="Rectangle 12"/>
          <p:cNvSpPr>
            <a:spLocks noChangeArrowheads="1"/>
          </p:cNvSpPr>
          <p:nvPr/>
        </p:nvSpPr>
        <p:spPr bwMode="auto">
          <a:xfrm>
            <a:off x="138113" y="1482725"/>
            <a:ext cx="7253287" cy="630238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3500" b="1">
                <a:solidFill>
                  <a:schemeClr val="bg1"/>
                </a:solidFill>
              </a:rPr>
              <a:t>each module contains</a:t>
            </a:r>
            <a:endParaRPr lang="en-US" altLang="en-US" sz="35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3050" y="2070100"/>
            <a:ext cx="11385550" cy="287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b="1" dirty="0">
                <a:solidFill>
                  <a:srgbClr val="3333FF"/>
                </a:solidFill>
                <a:latin typeface="Calibri"/>
                <a:ea typeface="Times New Roman"/>
                <a:cs typeface="Arial" charset="0"/>
              </a:rPr>
              <a:t>Sharpening science 2-3:00 </a:t>
            </a:r>
            <a:r>
              <a:rPr lang="en-US" dirty="0">
                <a:latin typeface="Calibri"/>
                <a:ea typeface="Times New Roman"/>
                <a:cs typeface="Arial" charset="0"/>
              </a:rPr>
              <a:t/>
            </a:r>
            <a:br>
              <a:rPr lang="en-US" dirty="0">
                <a:latin typeface="Calibri"/>
                <a:ea typeface="Times New Roman"/>
                <a:cs typeface="Arial" charset="0"/>
              </a:rPr>
            </a:br>
            <a:r>
              <a:rPr lang="en-US" i="1" dirty="0">
                <a:latin typeface="Calibri"/>
                <a:ea typeface="Times New Roman"/>
                <a:cs typeface="Arial" charset="0"/>
              </a:rPr>
              <a:t>(animation/overview to substantiate science background )</a:t>
            </a:r>
            <a:endParaRPr lang="en-US" dirty="0">
              <a:latin typeface="Times New Roman"/>
              <a:ea typeface="Calibri"/>
              <a:cs typeface="Arial" charset="0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b="1" dirty="0">
                <a:solidFill>
                  <a:srgbClr val="3333FF"/>
                </a:solidFill>
                <a:latin typeface="Calibri"/>
                <a:ea typeface="Times New Roman"/>
                <a:cs typeface="Arial" charset="0"/>
              </a:rPr>
              <a:t>Classroom lesson &amp; teacher tip 7-10:00</a:t>
            </a:r>
            <a:r>
              <a:rPr lang="en-US" dirty="0">
                <a:latin typeface="Calibri"/>
                <a:ea typeface="Times New Roman"/>
                <a:cs typeface="Arial" charset="0"/>
              </a:rPr>
              <a:t/>
            </a:r>
            <a:br>
              <a:rPr lang="en-US" dirty="0">
                <a:latin typeface="Calibri"/>
                <a:ea typeface="Times New Roman"/>
                <a:cs typeface="Arial" charset="0"/>
              </a:rPr>
            </a:br>
            <a:r>
              <a:rPr lang="en-US" i="1" dirty="0">
                <a:latin typeface="Calibri"/>
                <a:ea typeface="Times New Roman"/>
                <a:cs typeface="Arial" charset="0"/>
              </a:rPr>
              <a:t>(visual teaching resource for classroom use)</a:t>
            </a:r>
            <a:endParaRPr lang="en-US" dirty="0">
              <a:latin typeface="Times New Roman"/>
              <a:ea typeface="Calibri"/>
              <a:cs typeface="Arial" charset="0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b="1" dirty="0">
                <a:solidFill>
                  <a:srgbClr val="3333FF"/>
                </a:solidFill>
                <a:latin typeface="Calibri"/>
                <a:ea typeface="Times New Roman"/>
                <a:cs typeface="Arial" charset="0"/>
              </a:rPr>
              <a:t>Bonus learning experience 3-5:00</a:t>
            </a:r>
            <a:r>
              <a:rPr lang="en-US" dirty="0">
                <a:latin typeface="Calibri"/>
                <a:ea typeface="Times New Roman"/>
                <a:cs typeface="Arial" charset="0"/>
              </a:rPr>
              <a:t/>
            </a:r>
            <a:br>
              <a:rPr lang="en-US" dirty="0">
                <a:latin typeface="Calibri"/>
                <a:ea typeface="Times New Roman"/>
                <a:cs typeface="Arial" charset="0"/>
              </a:rPr>
            </a:br>
            <a:r>
              <a:rPr lang="en-US" i="1" dirty="0">
                <a:latin typeface="Calibri"/>
                <a:ea typeface="Times New Roman"/>
                <a:cs typeface="Arial" charset="0"/>
              </a:rPr>
              <a:t>(classroom lesson video clips of classroom in action)</a:t>
            </a:r>
            <a:endParaRPr lang="en-US" dirty="0">
              <a:latin typeface="Times New Roman"/>
              <a:ea typeface="Calibri"/>
              <a:cs typeface="Arial" charset="0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b="1" dirty="0">
                <a:solidFill>
                  <a:srgbClr val="3333FF"/>
                </a:solidFill>
                <a:latin typeface="Calibri"/>
                <a:ea typeface="Times New Roman"/>
                <a:cs typeface="Arial" charset="0"/>
              </a:rPr>
              <a:t>Resources</a:t>
            </a:r>
            <a:endParaRPr lang="en-US" b="1" dirty="0">
              <a:solidFill>
                <a:srgbClr val="3333FF"/>
              </a:solidFill>
              <a:latin typeface="Times New Roman"/>
              <a:ea typeface="Calibri"/>
              <a:cs typeface="Arial" charset="0"/>
            </a:endParaRPr>
          </a:p>
          <a:p>
            <a:pPr>
              <a:defRPr/>
            </a:pPr>
            <a:r>
              <a:rPr lang="en-US" i="1" dirty="0">
                <a:latin typeface="Calibri"/>
                <a:ea typeface="Times New Roman"/>
                <a:cs typeface="Times New Roman"/>
              </a:rPr>
              <a:t>        (links to resources: pdf printable, recommended resources</a:t>
            </a:r>
            <a:br>
              <a:rPr lang="en-US" i="1" dirty="0">
                <a:latin typeface="Calibri"/>
                <a:ea typeface="Times New Roman"/>
                <a:cs typeface="Times New Roman"/>
              </a:rPr>
            </a:br>
            <a:r>
              <a:rPr lang="en-US" i="1" dirty="0">
                <a:latin typeface="Calibri"/>
                <a:ea typeface="Times New Roman"/>
                <a:cs typeface="Times New Roman"/>
              </a:rPr>
              <a:t>          at other sites, etc.)</a:t>
            </a:r>
            <a:endParaRPr lang="en-US" dirty="0"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46400" y="609600"/>
            <a:ext cx="3454400" cy="70802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Arial" charset="0"/>
              </a:rPr>
              <a:t>Plant Parts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/>
              <a:ea typeface="Calibri"/>
              <a:cs typeface="Arial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Arial" charset="0"/>
              </a:rPr>
              <a:t>Plant Needs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/>
              <a:ea typeface="Calibri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4400" y="587375"/>
            <a:ext cx="4521200" cy="70802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Arial" charset="0"/>
              </a:rPr>
              <a:t>Plant Growth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/>
              <a:ea typeface="Calibri"/>
              <a:cs typeface="Arial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Arial" charset="0"/>
              </a:rPr>
              <a:t>Plant Processes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/>
              <a:ea typeface="Calibri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97663" y="587375"/>
            <a:ext cx="2370137" cy="400050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Propagation</a:t>
            </a:r>
            <a:endParaRPr lang="en-US" sz="20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990600"/>
            <a:ext cx="2895600" cy="0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16077" name="Picture 4" descr="C:\Users\Randy.Seagraves\AppData\Local\Microsoft\Windows\Temporary Internet Files\Content.IE5\V5DP3YK9\MC90044610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76"/>
          <a:stretch>
            <a:fillRect/>
          </a:stretch>
        </p:blipFill>
        <p:spPr bwMode="auto">
          <a:xfrm rot="14867301" flipV="1">
            <a:off x="6452394" y="4329907"/>
            <a:ext cx="2022475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8" name="Rectangle 22"/>
          <p:cNvSpPr>
            <a:spLocks noChangeArrowheads="1"/>
          </p:cNvSpPr>
          <p:nvPr/>
        </p:nvSpPr>
        <p:spPr bwMode="auto">
          <a:xfrm>
            <a:off x="138113" y="263525"/>
            <a:ext cx="7164387" cy="40005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2000" b="1" i="1">
                <a:solidFill>
                  <a:schemeClr val="bg1"/>
                </a:solidFill>
              </a:rPr>
              <a:t>modules:</a:t>
            </a:r>
            <a:endParaRPr lang="en-US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33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800" b="1" dirty="0" smtClean="0">
                <a:solidFill>
                  <a:srgbClr val="008000"/>
                </a:solidFill>
              </a:rPr>
              <a:t>Build a Draft proposal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657600"/>
            <a:ext cx="2953512" cy="28956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86512" y="1524000"/>
            <a:ext cx="8153400" cy="3724275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altLang="en-US" b="1" dirty="0" smtClean="0">
                <a:solidFill>
                  <a:srgbClr val="0066CC"/>
                </a:solidFill>
              </a:rPr>
              <a:t> Could vary but donor, but most  include:</a:t>
            </a:r>
          </a:p>
          <a:p>
            <a:pPr lvl="1">
              <a:defRPr/>
            </a:pPr>
            <a:r>
              <a:rPr lang="en-US" altLang="en-US" sz="2500" dirty="0" smtClean="0">
                <a:solidFill>
                  <a:srgbClr val="008000"/>
                </a:solidFill>
              </a:rPr>
              <a:t>Needs Statement</a:t>
            </a:r>
          </a:p>
          <a:p>
            <a:pPr lvl="1">
              <a:defRPr/>
            </a:pPr>
            <a:r>
              <a:rPr lang="en-US" altLang="en-US" sz="2500" dirty="0" smtClean="0">
                <a:solidFill>
                  <a:srgbClr val="008000"/>
                </a:solidFill>
              </a:rPr>
              <a:t>How your “program” addresses need – Research</a:t>
            </a:r>
          </a:p>
          <a:p>
            <a:pPr lvl="1">
              <a:defRPr/>
            </a:pPr>
            <a:r>
              <a:rPr lang="en-US" altLang="en-US" sz="2500" dirty="0" smtClean="0">
                <a:solidFill>
                  <a:srgbClr val="008000"/>
                </a:solidFill>
              </a:rPr>
              <a:t>How has your county office risen to meet similar needs in the past</a:t>
            </a:r>
          </a:p>
          <a:p>
            <a:pPr lvl="1">
              <a:defRPr/>
            </a:pPr>
            <a:r>
              <a:rPr lang="en-US" altLang="en-US" sz="2500" dirty="0" smtClean="0">
                <a:solidFill>
                  <a:srgbClr val="008000"/>
                </a:solidFill>
              </a:rPr>
              <a:t>Specific request – Measurable goals!</a:t>
            </a:r>
          </a:p>
          <a:p>
            <a:pPr lvl="1">
              <a:buFontTx/>
              <a:buNone/>
              <a:defRPr/>
            </a:pPr>
            <a:endParaRPr lang="en-US" altLang="en-US" dirty="0" smtClean="0"/>
          </a:p>
          <a:p>
            <a:pPr lvl="1">
              <a:defRPr/>
            </a:pPr>
            <a:endParaRPr lang="en-US" altLang="en-US" dirty="0" smtClean="0"/>
          </a:p>
          <a:p>
            <a:pPr>
              <a:buFont typeface="Wingdings" pitchFamily="2" charset="2"/>
              <a:buNone/>
              <a:defRPr/>
            </a:pPr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43395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andy.Seagraves\Desktop\LGEG MASTER\flat art\kids shovel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00400"/>
            <a:ext cx="497989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AutoShape 3"/>
          <p:cNvSpPr>
            <a:spLocks noGrp="1" noChangeArrowheads="1"/>
          </p:cNvSpPr>
          <p:nvPr>
            <p:ph type="title"/>
          </p:nvPr>
        </p:nvSpPr>
        <p:spPr>
          <a:xfrm>
            <a:off x="152400" y="914400"/>
            <a:ext cx="83820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b="1" dirty="0" smtClean="0">
                <a:solidFill>
                  <a:srgbClr val="009900"/>
                </a:solidFill>
              </a:rPr>
              <a:t>Identify Community/agency partners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1524000"/>
            <a:ext cx="6019800" cy="3724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altLang="en-US" sz="3200" b="1" dirty="0" smtClean="0">
              <a:solidFill>
                <a:srgbClr val="0066CC"/>
              </a:solidFill>
            </a:endParaRPr>
          </a:p>
          <a:p>
            <a:pPr algn="r" eaLnBrk="1" hangingPunct="1">
              <a:buFont typeface="Wingdings" pitchFamily="2" charset="2"/>
              <a:buNone/>
            </a:pPr>
            <a:r>
              <a:rPr lang="en-US" altLang="en-US" sz="3200" b="1" dirty="0" smtClean="0">
                <a:solidFill>
                  <a:srgbClr val="0066CC"/>
                </a:solidFill>
              </a:rPr>
              <a:t>Gather 2-3 friends and  jot down some notes!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altLang="en-US" sz="3200" b="1" dirty="0" smtClean="0">
                <a:solidFill>
                  <a:srgbClr val="0066CC"/>
                </a:solidFill>
              </a:rPr>
              <a:t>These will vary based on your location, but share ideas!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3200" b="1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3200" b="1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>
          <a:xfrm>
            <a:off x="-1524000" y="1387476"/>
            <a:ext cx="79248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i="1" dirty="0" smtClean="0">
                <a:solidFill>
                  <a:srgbClr val="F47E1C"/>
                </a:solidFill>
              </a:rPr>
              <a:t>Budget Section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362200"/>
            <a:ext cx="8534400" cy="4191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 smtClean="0">
                <a:solidFill>
                  <a:srgbClr val="0066CC"/>
                </a:solidFill>
              </a:rPr>
              <a:t>Things to include:</a:t>
            </a:r>
          </a:p>
          <a:p>
            <a:pPr lvl="1" eaLnBrk="1" hangingPunct="1"/>
            <a:r>
              <a:rPr lang="en-US" altLang="en-US" sz="2500" dirty="0" smtClean="0">
                <a:solidFill>
                  <a:srgbClr val="008000"/>
                </a:solidFill>
              </a:rPr>
              <a:t>Money requested and date needed</a:t>
            </a:r>
          </a:p>
          <a:p>
            <a:pPr lvl="1" eaLnBrk="1" hangingPunct="1"/>
            <a:r>
              <a:rPr lang="en-US" altLang="en-US" sz="2500" dirty="0" smtClean="0">
                <a:solidFill>
                  <a:srgbClr val="008000"/>
                </a:solidFill>
              </a:rPr>
              <a:t>Proposed budget – either by goal or by category</a:t>
            </a:r>
          </a:p>
          <a:p>
            <a:pPr lvl="1" eaLnBrk="1" hangingPunct="1"/>
            <a:r>
              <a:rPr lang="en-US" altLang="en-US" sz="2500" dirty="0" smtClean="0">
                <a:solidFill>
                  <a:srgbClr val="008000"/>
                </a:solidFill>
              </a:rPr>
              <a:t>Make sure numbers are realistic</a:t>
            </a:r>
          </a:p>
          <a:p>
            <a:pPr lvl="1" eaLnBrk="1" hangingPunct="1"/>
            <a:r>
              <a:rPr lang="en-US" altLang="en-US" sz="2500" dirty="0" smtClean="0">
                <a:solidFill>
                  <a:srgbClr val="008000"/>
                </a:solidFill>
              </a:rPr>
              <a:t>Tables make budget items easy to read</a:t>
            </a:r>
          </a:p>
          <a:p>
            <a:pPr lvl="1" eaLnBrk="1" hangingPunct="1"/>
            <a:r>
              <a:rPr lang="en-US" altLang="en-US" sz="2500" dirty="0" smtClean="0">
                <a:solidFill>
                  <a:srgbClr val="008000"/>
                </a:solidFill>
              </a:rPr>
              <a:t>Include benefits if required </a:t>
            </a:r>
          </a:p>
          <a:p>
            <a:pPr lvl="1" eaLnBrk="1" hangingPunct="1"/>
            <a:r>
              <a:rPr lang="en-US" altLang="en-US" sz="2500" dirty="0" smtClean="0">
                <a:solidFill>
                  <a:srgbClr val="008000"/>
                </a:solidFill>
              </a:rPr>
              <a:t>Include overhead for management of funds</a:t>
            </a:r>
          </a:p>
          <a:p>
            <a:pPr lvl="1" eaLnBrk="1" hangingPunct="1"/>
            <a:r>
              <a:rPr lang="en-US" altLang="en-US" sz="2500" dirty="0" smtClean="0">
                <a:solidFill>
                  <a:srgbClr val="008000"/>
                </a:solidFill>
              </a:rPr>
              <a:t>Budget narrative – include support after grant!</a:t>
            </a:r>
          </a:p>
          <a:p>
            <a:pPr lvl="1" eaLnBrk="1" hangingPunct="1">
              <a:buFontTx/>
              <a:buNone/>
            </a:pPr>
            <a:endParaRPr lang="en-US" altLang="en-US" sz="2800" dirty="0" smtClean="0"/>
          </a:p>
          <a:p>
            <a:pPr lvl="1" eaLnBrk="1" hangingPunct="1"/>
            <a:endParaRPr lang="en-US" altLang="en-US" sz="2000" dirty="0" smtClean="0"/>
          </a:p>
          <a:p>
            <a:pPr lvl="1" eaLnBrk="1" hangingPunct="1"/>
            <a:endParaRPr lang="en-US" altLang="en-US" sz="2000" dirty="0" smtClean="0"/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/>
          </a:p>
        </p:txBody>
      </p:sp>
      <p:pic>
        <p:nvPicPr>
          <p:cNvPr id="43017" name="Picture 9" descr="wormcas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457200"/>
            <a:ext cx="2809279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95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305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5400" b="1" dirty="0" smtClean="0">
                <a:solidFill>
                  <a:srgbClr val="008000"/>
                </a:solidFill>
              </a:rPr>
              <a:t>FUNDING: Steps for Success!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7696200" cy="37338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>Background on specific program or project</a:t>
            </a:r>
          </a:p>
          <a:p>
            <a:pPr marL="0" indent="0" eaLnBrk="1" hangingPunct="1">
              <a:lnSpc>
                <a:spcPct val="80000"/>
              </a:lnSpc>
              <a:buSzPct val="90000"/>
              <a:buNone/>
              <a:defRPr/>
            </a:pPr>
            <a:endParaRPr lang="en-US" altLang="en-US" sz="5800" dirty="0" smtClean="0">
              <a:solidFill>
                <a:srgbClr val="0066CC"/>
              </a:solidFill>
              <a:latin typeface="+mj-lt"/>
            </a:endParaRPr>
          </a:p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>Identify potential community/agency partners</a:t>
            </a:r>
            <a:br>
              <a:rPr lang="en-US" altLang="en-US" sz="5800" dirty="0" smtClean="0">
                <a:solidFill>
                  <a:srgbClr val="0066CC"/>
                </a:solidFill>
                <a:latin typeface="+mj-lt"/>
              </a:rPr>
            </a:br>
            <a:endParaRPr lang="en-US" altLang="en-US" sz="5800" dirty="0" smtClean="0">
              <a:solidFill>
                <a:srgbClr val="0066CC"/>
              </a:solidFill>
              <a:latin typeface="+mj-lt"/>
            </a:endParaRPr>
          </a:p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dirty="0" smtClean="0">
                <a:solidFill>
                  <a:srgbClr val="0066CC"/>
                </a:solidFill>
                <a:latin typeface="+mj-lt"/>
              </a:rPr>
              <a:t>Draft your proposal or idea paper – be specific</a:t>
            </a:r>
            <a:br>
              <a:rPr lang="en-US" altLang="en-US" sz="5800" dirty="0" smtClean="0">
                <a:solidFill>
                  <a:srgbClr val="0066CC"/>
                </a:solidFill>
                <a:latin typeface="+mj-lt"/>
              </a:rPr>
            </a:br>
            <a:endParaRPr lang="en-US" altLang="en-US" sz="5800" dirty="0" smtClean="0">
              <a:solidFill>
                <a:srgbClr val="0066CC"/>
              </a:solidFill>
              <a:latin typeface="+mj-lt"/>
            </a:endParaRPr>
          </a:p>
          <a:p>
            <a:pPr>
              <a:lnSpc>
                <a:spcPct val="80000"/>
              </a:lnSpc>
              <a:buSzPct val="90000"/>
              <a:defRPr/>
            </a:pPr>
            <a:r>
              <a:rPr lang="en-US" altLang="en-US" sz="5800" b="1" dirty="0" smtClean="0">
                <a:solidFill>
                  <a:srgbClr val="F47E1C"/>
                </a:solidFill>
                <a:latin typeface="+mj-lt"/>
              </a:rPr>
              <a:t>Identify potential funding sources</a:t>
            </a:r>
          </a:p>
          <a:p>
            <a:pPr eaLnBrk="1" hangingPunct="1">
              <a:lnSpc>
                <a:spcPct val="80000"/>
              </a:lnSpc>
              <a:buSzPct val="90000"/>
              <a:buFont typeface="Wingdings" pitchFamily="2" charset="2"/>
              <a:buNone/>
              <a:defRPr/>
            </a:pPr>
            <a:r>
              <a:rPr lang="en-US" altLang="en-US" sz="25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andy.Seagraves\Desktop\LGEG MASTER\flat art\kids shovel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429000"/>
            <a:ext cx="497989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AutoShape 3"/>
          <p:cNvSpPr>
            <a:spLocks noGrp="1" noChangeArrowheads="1"/>
          </p:cNvSpPr>
          <p:nvPr>
            <p:ph type="title"/>
          </p:nvPr>
        </p:nvSpPr>
        <p:spPr>
          <a:xfrm>
            <a:off x="152400" y="914400"/>
            <a:ext cx="8382000" cy="381000"/>
          </a:xfrm>
        </p:spPr>
        <p:txBody>
          <a:bodyPr>
            <a:noAutofit/>
          </a:bodyPr>
          <a:lstStyle/>
          <a:p>
            <a:r>
              <a:rPr lang="en-US" altLang="en-US" b="1" dirty="0">
                <a:solidFill>
                  <a:srgbClr val="008000"/>
                </a:solidFill>
              </a:rPr>
              <a:t>Identify potential donors or funds</a:t>
            </a:r>
            <a:endParaRPr lang="en-US" altLang="en-US" b="1" dirty="0" smtClean="0">
              <a:solidFill>
                <a:srgbClr val="009900"/>
              </a:solidFill>
            </a:endParaRP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600200" y="1524000"/>
            <a:ext cx="6629400" cy="3724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altLang="en-US" sz="3200" b="1" dirty="0" smtClean="0">
              <a:solidFill>
                <a:srgbClr val="0066CC"/>
              </a:solidFill>
            </a:endParaRPr>
          </a:p>
          <a:p>
            <a:pPr algn="r" eaLnBrk="1" hangingPunct="1">
              <a:buFont typeface="Wingdings" pitchFamily="2" charset="2"/>
              <a:buNone/>
            </a:pPr>
            <a:r>
              <a:rPr lang="en-US" altLang="en-US" sz="3200" b="1" dirty="0" smtClean="0">
                <a:solidFill>
                  <a:srgbClr val="0066CC"/>
                </a:solidFill>
              </a:rPr>
              <a:t>Gather 2-3 friends and  jot down some notes!</a:t>
            </a:r>
          </a:p>
          <a:p>
            <a:pPr algn="r">
              <a:buNone/>
            </a:pPr>
            <a:r>
              <a:rPr lang="en-US" altLang="en-US" b="1" dirty="0">
                <a:solidFill>
                  <a:srgbClr val="0066CC"/>
                </a:solidFill>
              </a:rPr>
              <a:t>Share any success that you </a:t>
            </a:r>
            <a:r>
              <a:rPr lang="en-US" altLang="en-US" b="1" dirty="0" smtClean="0">
                <a:solidFill>
                  <a:srgbClr val="0066CC"/>
                </a:solidFill>
              </a:rPr>
              <a:t>might have </a:t>
            </a:r>
            <a:r>
              <a:rPr lang="en-US" altLang="en-US" b="1" dirty="0">
                <a:solidFill>
                  <a:srgbClr val="0066CC"/>
                </a:solidFill>
              </a:rPr>
              <a:t>had with previous donors.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3200" b="1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3200" b="1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2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4343400"/>
          </a:xfrm>
        </p:spPr>
        <p:txBody>
          <a:bodyPr/>
          <a:lstStyle/>
          <a:p>
            <a:pPr eaLnBrk="1" hangingPunct="1">
              <a:buClr>
                <a:srgbClr val="F47E1C"/>
              </a:buClr>
              <a:buSzPct val="140000"/>
            </a:pPr>
            <a:r>
              <a:rPr lang="en-US" altLang="en-US" sz="2400" dirty="0" smtClean="0">
                <a:solidFill>
                  <a:srgbClr val="0066CC"/>
                </a:solidFill>
              </a:rPr>
              <a:t>Find out who might be willing to support your project and their funding cycle/previous funding</a:t>
            </a:r>
          </a:p>
          <a:p>
            <a:pPr eaLnBrk="1" hangingPunct="1">
              <a:buClr>
                <a:srgbClr val="F47E1C"/>
              </a:buClr>
              <a:buSzPct val="140000"/>
            </a:pPr>
            <a:r>
              <a:rPr lang="en-US" altLang="en-US" sz="2400" dirty="0" smtClean="0">
                <a:solidFill>
                  <a:srgbClr val="009900"/>
                </a:solidFill>
              </a:rPr>
              <a:t>Internal: BLT – SNAP funds, local MG or 4-H funds</a:t>
            </a:r>
          </a:p>
          <a:p>
            <a:pPr eaLnBrk="1" hangingPunct="1">
              <a:buClr>
                <a:srgbClr val="F47E1C"/>
              </a:buClr>
              <a:buSzPct val="140000"/>
            </a:pPr>
            <a:r>
              <a:rPr lang="en-US" altLang="en-US" sz="2400" dirty="0" smtClean="0">
                <a:solidFill>
                  <a:srgbClr val="0066CC"/>
                </a:solidFill>
              </a:rPr>
              <a:t>Individuals, Organizations, Local businesses</a:t>
            </a:r>
          </a:p>
          <a:p>
            <a:pPr eaLnBrk="1" hangingPunct="1">
              <a:buClr>
                <a:srgbClr val="F47E1C"/>
              </a:buClr>
              <a:buSzPct val="140000"/>
            </a:pPr>
            <a:r>
              <a:rPr lang="en-US" altLang="en-US" sz="2400" dirty="0" smtClean="0">
                <a:solidFill>
                  <a:srgbClr val="009900"/>
                </a:solidFill>
              </a:rPr>
              <a:t>Utilize 4-H Foundation to identify donor prospects</a:t>
            </a:r>
          </a:p>
          <a:p>
            <a:pPr eaLnBrk="1" hangingPunct="1">
              <a:buClr>
                <a:srgbClr val="F47E1C"/>
              </a:buClr>
              <a:buSzPct val="140000"/>
            </a:pPr>
            <a:r>
              <a:rPr lang="en-US" altLang="en-US" sz="2400" dirty="0" smtClean="0">
                <a:solidFill>
                  <a:srgbClr val="0066CC"/>
                </a:solidFill>
              </a:rPr>
              <a:t>Learn about regional foundations in your area</a:t>
            </a:r>
          </a:p>
          <a:p>
            <a:pPr eaLnBrk="1" hangingPunct="1">
              <a:buClr>
                <a:srgbClr val="F47E1C"/>
              </a:buClr>
              <a:buSzPct val="140000"/>
            </a:pPr>
            <a:r>
              <a:rPr lang="en-US" altLang="en-US" sz="2400" dirty="0" smtClean="0">
                <a:solidFill>
                  <a:srgbClr val="009900"/>
                </a:solidFill>
              </a:rPr>
              <a:t>Websites like </a:t>
            </a:r>
            <a:r>
              <a:rPr lang="en-US" altLang="en-US" sz="2400" dirty="0" smtClean="0">
                <a:solidFill>
                  <a:srgbClr val="009900"/>
                </a:solidFill>
                <a:hlinkClick r:id="rId3"/>
              </a:rPr>
              <a:t>www.foundations.org</a:t>
            </a:r>
            <a:endParaRPr lang="en-US" altLang="en-US" sz="2400" dirty="0" smtClean="0">
              <a:solidFill>
                <a:srgbClr val="009900"/>
              </a:solidFill>
            </a:endParaRPr>
          </a:p>
          <a:p>
            <a:pPr eaLnBrk="1" hangingPunct="1">
              <a:buClr>
                <a:srgbClr val="F47E1C"/>
              </a:buClr>
              <a:buSzPct val="140000"/>
            </a:pPr>
            <a:r>
              <a:rPr lang="en-US" altLang="en-US" sz="2400" dirty="0" smtClean="0">
                <a:solidFill>
                  <a:srgbClr val="0066CC"/>
                </a:solidFill>
              </a:rPr>
              <a:t>Large corporations in your area often have a foundation: </a:t>
            </a:r>
            <a:r>
              <a:rPr lang="en-US" altLang="en-US" sz="2200" i="1" dirty="0" smtClean="0">
                <a:solidFill>
                  <a:srgbClr val="0066CC"/>
                </a:solidFill>
              </a:rPr>
              <a:t>IE: Coca Cola, Home Depot, etc.</a:t>
            </a:r>
          </a:p>
        </p:txBody>
      </p:sp>
      <p:sp>
        <p:nvSpPr>
          <p:cNvPr id="5" name="AutoShape 3"/>
          <p:cNvSpPr>
            <a:spLocks noGrp="1" noChangeArrowheads="1"/>
          </p:cNvSpPr>
          <p:nvPr>
            <p:ph type="title"/>
          </p:nvPr>
        </p:nvSpPr>
        <p:spPr>
          <a:xfrm>
            <a:off x="152400" y="914400"/>
            <a:ext cx="8382000" cy="381000"/>
          </a:xfrm>
        </p:spPr>
        <p:txBody>
          <a:bodyPr>
            <a:noAutofit/>
          </a:bodyPr>
          <a:lstStyle/>
          <a:p>
            <a:r>
              <a:rPr lang="en-US" altLang="en-US" b="1" dirty="0">
                <a:solidFill>
                  <a:srgbClr val="008000"/>
                </a:solidFill>
              </a:rPr>
              <a:t>Identify potential donors or funds</a:t>
            </a:r>
            <a:endParaRPr lang="en-US" altLang="en-US" b="1" dirty="0" smtClean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4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wormcas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8925" y="3077373"/>
            <a:ext cx="2581275" cy="317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52400"/>
            <a:ext cx="7924800" cy="4572000"/>
          </a:xfrm>
        </p:spPr>
        <p:txBody>
          <a:bodyPr>
            <a:noAutofit/>
          </a:bodyPr>
          <a:lstStyle/>
          <a:p>
            <a:pPr eaLnBrk="1" hangingPunct="1">
              <a:buSzPct val="90000"/>
              <a:buFont typeface="Wingdings" pitchFamily="2" charset="2"/>
              <a:buNone/>
            </a:pPr>
            <a:endParaRPr lang="en-US" altLang="en-US" sz="2800" dirty="0" smtClean="0"/>
          </a:p>
          <a:p>
            <a:pPr eaLnBrk="1" hangingPunct="1">
              <a:buClr>
                <a:srgbClr val="F47E1C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CC"/>
                </a:solidFill>
              </a:rPr>
              <a:t>Write a GREAT cover letter that summarizes need and proposal</a:t>
            </a:r>
            <a:br>
              <a:rPr lang="en-US" altLang="en-US" sz="2800" dirty="0" smtClean="0">
                <a:solidFill>
                  <a:srgbClr val="0000CC"/>
                </a:solidFill>
              </a:rPr>
            </a:br>
            <a:endParaRPr lang="en-US" altLang="en-US" sz="500" dirty="0" smtClean="0">
              <a:solidFill>
                <a:srgbClr val="0000CC"/>
              </a:solidFill>
            </a:endParaRPr>
          </a:p>
          <a:p>
            <a:pPr eaLnBrk="1" hangingPunct="1">
              <a:buClr>
                <a:srgbClr val="F47E1C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CC"/>
                </a:solidFill>
              </a:rPr>
              <a:t>Finalize Proposal for donor – make it professional and POP</a:t>
            </a:r>
            <a:endParaRPr lang="en-US" altLang="en-US" sz="500" dirty="0">
              <a:solidFill>
                <a:srgbClr val="0000CC"/>
              </a:solidFill>
            </a:endParaRPr>
          </a:p>
          <a:p>
            <a:pPr eaLnBrk="1" hangingPunct="1">
              <a:buClr>
                <a:srgbClr val="F47E1C"/>
              </a:buClr>
              <a:buSzPct val="140000"/>
              <a:buFont typeface="Arial" panose="020B0604020202020204" pitchFamily="34" charset="0"/>
              <a:buChar char="•"/>
            </a:pPr>
            <a:endParaRPr lang="en-US" altLang="en-US" sz="500" dirty="0" smtClean="0">
              <a:solidFill>
                <a:srgbClr val="0000CC"/>
              </a:solidFill>
            </a:endParaRPr>
          </a:p>
          <a:p>
            <a:pPr eaLnBrk="1" hangingPunct="1">
              <a:buClr>
                <a:srgbClr val="F47E1C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CC"/>
                </a:solidFill>
              </a:rPr>
              <a:t>Ask others to review your proposal – Is it clear? Is it realistic in terms of time and money needed?</a:t>
            </a:r>
            <a:br>
              <a:rPr lang="en-US" altLang="en-US" sz="2800" dirty="0" smtClean="0">
                <a:solidFill>
                  <a:srgbClr val="0000CC"/>
                </a:solidFill>
              </a:rPr>
            </a:br>
            <a:endParaRPr lang="en-US" altLang="en-US" sz="500" dirty="0" smtClean="0">
              <a:solidFill>
                <a:srgbClr val="0000CC"/>
              </a:solidFill>
            </a:endParaRPr>
          </a:p>
          <a:p>
            <a:pPr eaLnBrk="1" hangingPunct="1">
              <a:buClr>
                <a:srgbClr val="F47E1C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CC"/>
                </a:solidFill>
              </a:rPr>
              <a:t>Do you have collaborators?</a:t>
            </a:r>
          </a:p>
          <a:p>
            <a:pPr eaLnBrk="1" hangingPunct="1">
              <a:buClr>
                <a:srgbClr val="F47E1C"/>
              </a:buClr>
              <a:buSzPct val="140000"/>
              <a:buFont typeface="Arial" panose="020B0604020202020204" pitchFamily="34" charset="0"/>
              <a:buChar char="•"/>
            </a:pPr>
            <a:endParaRPr lang="en-US" altLang="en-US" sz="1000" dirty="0" smtClean="0">
              <a:solidFill>
                <a:srgbClr val="0000CC"/>
              </a:solidFill>
            </a:endParaRPr>
          </a:p>
          <a:p>
            <a:pPr eaLnBrk="1" hangingPunct="1">
              <a:buClr>
                <a:srgbClr val="F47E1C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CC"/>
                </a:solidFill>
              </a:rPr>
              <a:t>Always best if you can get a face </a:t>
            </a:r>
            <a:br>
              <a:rPr lang="en-US" altLang="en-US" sz="2800" dirty="0" smtClean="0">
                <a:solidFill>
                  <a:srgbClr val="0000CC"/>
                </a:solidFill>
              </a:rPr>
            </a:br>
            <a:r>
              <a:rPr lang="en-US" altLang="en-US" sz="2800" dirty="0" smtClean="0">
                <a:solidFill>
                  <a:srgbClr val="0000CC"/>
                </a:solidFill>
              </a:rPr>
              <a:t>   to face meeting!</a:t>
            </a:r>
            <a:br>
              <a:rPr lang="en-US" altLang="en-US" sz="2800" dirty="0" smtClean="0">
                <a:solidFill>
                  <a:srgbClr val="0000CC"/>
                </a:solidFill>
              </a:rPr>
            </a:br>
            <a:endParaRPr lang="en-US" altLang="en-US" sz="500" dirty="0" smtClean="0">
              <a:solidFill>
                <a:srgbClr val="0000CC"/>
              </a:solidFill>
            </a:endParaRPr>
          </a:p>
          <a:p>
            <a:pPr eaLnBrk="1" hangingPunct="1">
              <a:buClr>
                <a:srgbClr val="F47E1C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CC"/>
                </a:solidFill>
              </a:rPr>
              <a:t>Happy donors usually give again!</a:t>
            </a:r>
          </a:p>
        </p:txBody>
      </p:sp>
      <p:sp>
        <p:nvSpPr>
          <p:cNvPr id="5" name="AutoShape 2"/>
          <p:cNvSpPr txBox="1">
            <a:spLocks noChangeArrowheads="1"/>
          </p:cNvSpPr>
          <p:nvPr/>
        </p:nvSpPr>
        <p:spPr>
          <a:xfrm>
            <a:off x="304800" y="-228600"/>
            <a:ext cx="830580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en-US" sz="5400" b="1" dirty="0" smtClean="0">
                <a:solidFill>
                  <a:srgbClr val="008000"/>
                </a:solidFill>
              </a:rPr>
              <a:t>FUNDING: Steps for Success!</a:t>
            </a:r>
          </a:p>
        </p:txBody>
      </p:sp>
    </p:spTree>
    <p:extLst>
      <p:ext uri="{BB962C8B-B14F-4D97-AF65-F5344CB8AC3E}">
        <p14:creationId xmlns:p14="http://schemas.microsoft.com/office/powerpoint/2010/main" val="5954300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2017 National JMG</a:t>
            </a:r>
            <a:r>
              <a:rPr lang="en-US" sz="800" dirty="0"/>
              <a:t>®</a:t>
            </a:r>
            <a:r>
              <a:rPr lang="en-US" sz="1000" dirty="0"/>
              <a:t> </a:t>
            </a:r>
            <a:r>
              <a:rPr lang="en-US" dirty="0"/>
              <a:t>Leader Training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200" dirty="0" smtClean="0"/>
              <a:t>Growing Program Sustainability </a:t>
            </a:r>
            <a:endParaRPr lang="en-US" sz="5200" dirty="0"/>
          </a:p>
        </p:txBody>
      </p:sp>
      <p:pic>
        <p:nvPicPr>
          <p:cNvPr id="80900" name="Picture 4" descr="C:\Users\Randy.Seagraves\Desktop\ArchiveConvertedPDF\Sent Items_attach\JMG growing logo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699415" cy="252148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00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133600"/>
            <a:ext cx="7848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5600" dirty="0" smtClean="0">
                <a:solidFill>
                  <a:srgbClr val="00B050"/>
                </a:solidFill>
                <a:latin typeface="Love Ya Like A Sister" pitchFamily="2" charset="0"/>
              </a:rPr>
              <a:t>Empowering</a:t>
            </a:r>
            <a:r>
              <a:rPr lang="en-US" altLang="en-US" sz="5000" dirty="0" smtClean="0">
                <a:solidFill>
                  <a:srgbClr val="00B050"/>
                </a:solidFill>
                <a:latin typeface="Love Ya Like A Sister" pitchFamily="2" charset="0"/>
              </a:rPr>
              <a:t/>
            </a:r>
            <a:br>
              <a:rPr lang="en-US" altLang="en-US" sz="5000" dirty="0" smtClean="0">
                <a:solidFill>
                  <a:srgbClr val="00B050"/>
                </a:solidFill>
                <a:latin typeface="Love Ya Like A Sister" pitchFamily="2" charset="0"/>
              </a:rPr>
            </a:br>
            <a:r>
              <a:rPr lang="en-US" altLang="en-US" sz="5000" dirty="0" smtClean="0">
                <a:solidFill>
                  <a:srgbClr val="00B050"/>
                </a:solidFill>
                <a:latin typeface="Love Ya Like A Sister" pitchFamily="2" charset="0"/>
              </a:rPr>
              <a:t>Teachers</a:t>
            </a:r>
            <a:br>
              <a:rPr lang="en-US" altLang="en-US" sz="5000" dirty="0" smtClean="0">
                <a:solidFill>
                  <a:srgbClr val="00B050"/>
                </a:solidFill>
                <a:latin typeface="Love Ya Like A Sister" pitchFamily="2" charset="0"/>
              </a:rPr>
            </a:br>
            <a:r>
              <a:rPr lang="en-US" altLang="en-US" sz="5000" dirty="0" smtClean="0">
                <a:solidFill>
                  <a:srgbClr val="00B050"/>
                </a:solidFill>
                <a:latin typeface="Love Ya Like A Sister" pitchFamily="2" charset="0"/>
              </a:rPr>
              <a:t> </a:t>
            </a:r>
            <a:endParaRPr lang="en-US" altLang="en-US" sz="5000" dirty="0" smtClean="0">
              <a:solidFill>
                <a:srgbClr val="9900FF"/>
              </a:solidFill>
              <a:latin typeface="Love Ya Like A Sister" pitchFamily="2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28800" y="2590800"/>
            <a:ext cx="6553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r>
              <a:rPr lang="en-US" altLang="en-US" sz="4500" kern="0" dirty="0" smtClean="0">
                <a:solidFill>
                  <a:srgbClr val="33CC33"/>
                </a:solidFill>
                <a:latin typeface="Love Ya Like A Sister" pitchFamily="2" charset="0"/>
              </a:rPr>
              <a:t/>
            </a:r>
            <a:br>
              <a:rPr lang="en-US" altLang="en-US" sz="4500" kern="0" dirty="0" smtClean="0">
                <a:solidFill>
                  <a:srgbClr val="33CC33"/>
                </a:solidFill>
                <a:latin typeface="Love Ya Like A Sister" pitchFamily="2" charset="0"/>
              </a:rPr>
            </a:br>
            <a:r>
              <a:rPr lang="en-US" altLang="en-US" sz="4700" kern="0" dirty="0" smtClean="0">
                <a:solidFill>
                  <a:srgbClr val="33CC33"/>
                </a:solidFill>
                <a:latin typeface="Love Ya Like A Sister" pitchFamily="2" charset="0"/>
              </a:rPr>
              <a:t>Growing</a:t>
            </a:r>
            <a:r>
              <a:rPr lang="en-US" altLang="en-US" sz="4500" kern="0" dirty="0" smtClean="0">
                <a:solidFill>
                  <a:srgbClr val="33CC33"/>
                </a:solidFill>
                <a:latin typeface="Love Ya Like A Sister" pitchFamily="2" charset="0"/>
              </a:rPr>
              <a:t/>
            </a:r>
            <a:br>
              <a:rPr lang="en-US" altLang="en-US" sz="4500" kern="0" dirty="0" smtClean="0">
                <a:solidFill>
                  <a:srgbClr val="33CC33"/>
                </a:solidFill>
                <a:latin typeface="Love Ya Like A Sister" pitchFamily="2" charset="0"/>
              </a:rPr>
            </a:br>
            <a:r>
              <a:rPr lang="en-US" altLang="en-US" sz="5600" kern="0" dirty="0" smtClean="0">
                <a:solidFill>
                  <a:srgbClr val="33CC33"/>
                </a:solidFill>
                <a:latin typeface="Love Ya Like A Sister" pitchFamily="2" charset="0"/>
              </a:rPr>
              <a:t>sustainability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67200" y="247650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8000" b="1" kern="0" dirty="0" smtClean="0">
                <a:solidFill>
                  <a:srgbClr val="351A00">
                    <a:lumMod val="50000"/>
                    <a:lumOff val="50000"/>
                  </a:srgbClr>
                </a:solidFill>
                <a:latin typeface="Love Ya Like A Sister" pitchFamily="2" charset="0"/>
              </a:rPr>
              <a:t>&amp;</a:t>
            </a:r>
            <a:endParaRPr lang="en-US" altLang="en-US" sz="8000" b="1" kern="0" dirty="0" smtClean="0">
              <a:solidFill>
                <a:srgbClr val="9900FF"/>
              </a:solidFill>
              <a:latin typeface="Love Ya Like A Sis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468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1219200"/>
            <a:ext cx="8747478" cy="969962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solidFill>
                  <a:srgbClr val="339933"/>
                </a:solidFill>
                <a:latin typeface="Love Ya Like A Sister" pitchFamily="2" charset="0"/>
              </a:rPr>
              <a:t>Partnering with the</a:t>
            </a:r>
            <a:br>
              <a:rPr lang="en-US" altLang="en-US" dirty="0" smtClean="0">
                <a:solidFill>
                  <a:srgbClr val="339933"/>
                </a:solidFill>
                <a:latin typeface="Love Ya Like A Sister" pitchFamily="2" charset="0"/>
              </a:rPr>
            </a:br>
            <a:r>
              <a:rPr lang="en-US" altLang="en-US" dirty="0" smtClean="0">
                <a:solidFill>
                  <a:srgbClr val="339933"/>
                </a:solidFill>
                <a:latin typeface="Love Ya Like A Sister" pitchFamily="2" charset="0"/>
              </a:rPr>
              <a:t>school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514600"/>
            <a:ext cx="8747478" cy="1905000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F6600"/>
              </a:buClr>
              <a:buSzPct val="100000"/>
              <a:buFont typeface="Wingdings" pitchFamily="2" charset="2"/>
              <a:buChar char="§"/>
            </a:pPr>
            <a:r>
              <a:rPr lang="en-US" altLang="en-US" sz="4800" dirty="0" smtClean="0">
                <a:solidFill>
                  <a:srgbClr val="0066CC"/>
                </a:solidFill>
                <a:latin typeface="Calibri" pitchFamily="34" charset="0"/>
              </a:rPr>
              <a:t>Captive audience of kids</a:t>
            </a:r>
          </a:p>
          <a:p>
            <a:pPr>
              <a:buClr>
                <a:srgbClr val="FF6600"/>
              </a:buClr>
              <a:buSzPct val="100000"/>
              <a:buFont typeface="Wingdings" pitchFamily="2" charset="2"/>
              <a:buChar char="§"/>
            </a:pPr>
            <a:r>
              <a:rPr lang="en-US" altLang="en-US" sz="4800" dirty="0" smtClean="0">
                <a:solidFill>
                  <a:srgbClr val="0066CC"/>
                </a:solidFill>
                <a:latin typeface="Calibri" pitchFamily="34" charset="0"/>
              </a:rPr>
              <a:t>Reflective population</a:t>
            </a:r>
          </a:p>
          <a:p>
            <a:pPr>
              <a:buClr>
                <a:srgbClr val="FF6600"/>
              </a:buClr>
              <a:buSzPct val="100000"/>
              <a:buFont typeface="Wingdings" pitchFamily="2" charset="2"/>
              <a:buChar char="§"/>
            </a:pPr>
            <a:r>
              <a:rPr lang="en-US" altLang="en-US" sz="4800" dirty="0" smtClean="0">
                <a:solidFill>
                  <a:srgbClr val="0066CC"/>
                </a:solidFill>
                <a:latin typeface="Calibri" pitchFamily="34" charset="0"/>
              </a:rPr>
              <a:t>Professional teachers as leaders</a:t>
            </a:r>
            <a:endParaRPr lang="en-US" altLang="en-US" sz="4300" dirty="0" smtClean="0">
              <a:solidFill>
                <a:srgbClr val="0066CC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altLang="en-US" sz="20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578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0"/>
            <a:ext cx="4256304" cy="5714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59" name="Picture 16" descr="http://agrilifecdn.tamu.edu/military/files/2012/04/eXtension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990600"/>
            <a:ext cx="35242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0826" y="4495834"/>
            <a:ext cx="36676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effectLst>
                  <a:glow rad="50800">
                    <a:schemeClr val="accent5">
                      <a:satMod val="175000"/>
                      <a:alpha val="24000"/>
                    </a:schemeClr>
                  </a:glow>
                </a:effectLst>
              </a:rPr>
              <a:t>extension.org</a:t>
            </a:r>
          </a:p>
        </p:txBody>
      </p:sp>
      <p:pic>
        <p:nvPicPr>
          <p:cNvPr id="224261" name="Picture 10" descr="C:\Users\Randy.Seagraves\Downloads\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743200"/>
            <a:ext cx="3798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01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Title 1"/>
          <p:cNvSpPr txBox="1">
            <a:spLocks/>
          </p:cNvSpPr>
          <p:nvPr/>
        </p:nvSpPr>
        <p:spPr bwMode="auto">
          <a:xfrm>
            <a:off x="90311" y="401637"/>
            <a:ext cx="9053689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lr>
                <a:srgbClr val="7F7F7F"/>
              </a:buClr>
              <a:buSzPct val="80000"/>
              <a:buFont typeface="Wingdings" pitchFamily="2" charset="2"/>
              <a:buChar char=""/>
              <a:defRPr sz="24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1pPr>
            <a:lvl2pPr marL="644525" indent="-342900" algn="l">
              <a:spcBef>
                <a:spcPct val="20000"/>
              </a:spcBef>
              <a:buClr>
                <a:srgbClr val="7F7F7F"/>
              </a:buClr>
              <a:buSzPct val="100000"/>
              <a:buFont typeface="Lucida Grande"/>
              <a:buChar char="◉"/>
              <a:defRPr sz="22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2pPr>
            <a:lvl3pPr marL="969963" indent="-34290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20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28575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4pPr>
            <a:lvl5pPr marL="1519238" indent="-28575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5pPr>
            <a:lvl6pPr marL="19764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6pPr>
            <a:lvl7pPr marL="24336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7pPr>
            <a:lvl8pPr marL="28908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8pPr>
            <a:lvl9pPr marL="33480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3600" dirty="0" smtClean="0">
                <a:solidFill>
                  <a:srgbClr val="F47E1C"/>
                </a:solidFill>
                <a:latin typeface="Love Ya Like A Sister" pitchFamily="2" charset="0"/>
                <a:cs typeface="+mn-cs"/>
              </a:rPr>
              <a:t>Two sides of Sustainability:</a:t>
            </a:r>
          </a:p>
        </p:txBody>
      </p:sp>
      <p:sp>
        <p:nvSpPr>
          <p:cNvPr id="130052" name="Content Placeholder 2"/>
          <p:cNvSpPr txBox="1">
            <a:spLocks/>
          </p:cNvSpPr>
          <p:nvPr/>
        </p:nvSpPr>
        <p:spPr bwMode="auto">
          <a:xfrm>
            <a:off x="381000" y="1371600"/>
            <a:ext cx="795019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rgbClr val="7F7F7F"/>
              </a:buClr>
              <a:buSzPct val="80000"/>
              <a:buFont typeface="Wingdings" pitchFamily="2" charset="2"/>
              <a:buChar char=""/>
              <a:defRPr sz="24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1pPr>
            <a:lvl2pPr marL="301625" algn="l">
              <a:spcBef>
                <a:spcPct val="20000"/>
              </a:spcBef>
              <a:buClr>
                <a:srgbClr val="7F7F7F"/>
              </a:buClr>
              <a:buSzPct val="100000"/>
              <a:buFont typeface="Lucida Grande"/>
              <a:buChar char="◉"/>
              <a:defRPr sz="22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2pPr>
            <a:lvl3pPr marL="969963" indent="-34290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20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28575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4pPr>
            <a:lvl5pPr marL="1519238" indent="-28575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5pPr>
            <a:lvl6pPr marL="19764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6pPr>
            <a:lvl7pPr marL="24336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7pPr>
            <a:lvl8pPr marL="28908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8pPr>
            <a:lvl9pPr marL="33480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 eaLnBrk="0" hangingPunct="0">
              <a:buClr>
                <a:srgbClr val="339933"/>
              </a:buClr>
              <a:buSzPct val="108000"/>
              <a:buFont typeface="Lucida Grande"/>
              <a:buNone/>
              <a:defRPr/>
            </a:pPr>
            <a:r>
              <a:rPr lang="en-US" altLang="en-US" sz="3600" b="1" dirty="0" smtClean="0">
                <a:solidFill>
                  <a:srgbClr val="0066CC"/>
                </a:solidFill>
                <a:latin typeface="Love Ya Like A Sister" pitchFamily="2" charset="0"/>
                <a:cs typeface="+mn-cs"/>
              </a:rPr>
              <a:t>1. </a:t>
            </a:r>
            <a:r>
              <a:rPr lang="en-US" altLang="en-US" sz="3600" b="1" dirty="0" smtClean="0">
                <a:solidFill>
                  <a:srgbClr val="0066CC"/>
                </a:solidFill>
                <a:latin typeface="Calibri" pitchFamily="34" charset="0"/>
                <a:cs typeface="+mn-cs"/>
              </a:rPr>
              <a:t>Schools grow sustainable programs </a:t>
            </a:r>
            <a:endParaRPr lang="en-US" altLang="en-US" sz="2800" b="1" dirty="0" smtClean="0">
              <a:solidFill>
                <a:srgbClr val="0066CC"/>
              </a:solidFill>
              <a:latin typeface="Calibri" pitchFamily="34" charset="0"/>
              <a:cs typeface="+mn-cs"/>
            </a:endParaRPr>
          </a:p>
          <a:p>
            <a:pPr lvl="1" eaLnBrk="0" hangingPunct="0">
              <a:buClr>
                <a:srgbClr val="FF6600"/>
              </a:buClr>
              <a:buFont typeface="Lucida Grande"/>
              <a:buNone/>
              <a:defRPr/>
            </a:pPr>
            <a:r>
              <a:rPr lang="en-US" altLang="en-US" sz="2400" dirty="0" smtClean="0">
                <a:solidFill>
                  <a:srgbClr val="009900"/>
                </a:solidFill>
                <a:latin typeface="Calibri" pitchFamily="34" charset="0"/>
                <a:cs typeface="+mn-cs"/>
              </a:rPr>
              <a:t>         Teacher/student led, long term support by internal   	volunteers/partners</a:t>
            </a:r>
            <a:r>
              <a:rPr lang="en-US" altLang="en-US" sz="2400" dirty="0" smtClean="0">
                <a:solidFill>
                  <a:srgbClr val="0066CC"/>
                </a:solidFill>
                <a:latin typeface="Calibri" pitchFamily="34" charset="0"/>
                <a:cs typeface="+mn-cs"/>
              </a:rPr>
              <a:t/>
            </a:r>
            <a:br>
              <a:rPr lang="en-US" altLang="en-US" sz="2400" dirty="0" smtClean="0">
                <a:solidFill>
                  <a:srgbClr val="0066CC"/>
                </a:solidFill>
                <a:latin typeface="Calibri" pitchFamily="34" charset="0"/>
                <a:cs typeface="+mn-cs"/>
              </a:rPr>
            </a:br>
            <a:endParaRPr lang="en-US" altLang="en-US" sz="2800" dirty="0" smtClean="0">
              <a:solidFill>
                <a:srgbClr val="0099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8330">
            <a:off x="5241120" y="4880725"/>
            <a:ext cx="2472034" cy="211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3124200"/>
            <a:ext cx="795019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rgbClr val="7F7F7F"/>
              </a:buClr>
              <a:buSzPct val="80000"/>
              <a:buFont typeface="Wingdings" pitchFamily="2" charset="2"/>
              <a:buChar char=""/>
              <a:defRPr sz="24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1pPr>
            <a:lvl2pPr marL="301625" algn="l">
              <a:spcBef>
                <a:spcPct val="20000"/>
              </a:spcBef>
              <a:buClr>
                <a:srgbClr val="7F7F7F"/>
              </a:buClr>
              <a:buSzPct val="100000"/>
              <a:buFont typeface="Lucida Grande"/>
              <a:buChar char="◉"/>
              <a:defRPr sz="22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2pPr>
            <a:lvl3pPr marL="969963" indent="-34290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20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28575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4pPr>
            <a:lvl5pPr marL="1519238" indent="-28575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5pPr>
            <a:lvl6pPr marL="19764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6pPr>
            <a:lvl7pPr marL="24336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7pPr>
            <a:lvl8pPr marL="28908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8pPr>
            <a:lvl9pPr marL="33480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 eaLnBrk="0" hangingPunct="0">
              <a:buClr>
                <a:srgbClr val="339933"/>
              </a:buClr>
              <a:buSzPct val="108000"/>
              <a:buFont typeface="Lucida Grande"/>
              <a:buNone/>
              <a:defRPr/>
            </a:pPr>
            <a:r>
              <a:rPr lang="en-US" altLang="en-US" sz="3600" b="1" dirty="0" smtClean="0">
                <a:solidFill>
                  <a:srgbClr val="0066CC"/>
                </a:solidFill>
                <a:latin typeface="Love Ya Like A Sister" pitchFamily="2" charset="0"/>
                <a:cs typeface="+mn-cs"/>
              </a:rPr>
              <a:t>2. </a:t>
            </a:r>
            <a:r>
              <a:rPr lang="en-US" altLang="en-US" sz="3600" b="1" dirty="0" smtClean="0">
                <a:solidFill>
                  <a:srgbClr val="0066CC"/>
                </a:solidFill>
                <a:latin typeface="Calibri" pitchFamily="34" charset="0"/>
                <a:cs typeface="+mn-cs"/>
              </a:rPr>
              <a:t>Sustainable county office support</a:t>
            </a:r>
          </a:p>
          <a:p>
            <a:pPr lvl="1" eaLnBrk="0" hangingPunct="0">
              <a:buClr>
                <a:srgbClr val="FF6600"/>
              </a:buClr>
              <a:buFont typeface="Lucida Grande"/>
              <a:buNone/>
              <a:defRPr/>
            </a:pPr>
            <a:r>
              <a:rPr lang="en-US" altLang="en-US" sz="2400" dirty="0" smtClean="0">
                <a:solidFill>
                  <a:srgbClr val="009900"/>
                </a:solidFill>
                <a:latin typeface="Calibri" pitchFamily="34" charset="0"/>
                <a:cs typeface="+mn-cs"/>
              </a:rPr>
              <a:t> `      Promoter, coach</a:t>
            </a:r>
            <a:endParaRPr lang="en-US" altLang="en-US" sz="2800" dirty="0" smtClean="0">
              <a:solidFill>
                <a:srgbClr val="0099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03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build="p"/>
      <p:bldP spid="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Title 1"/>
          <p:cNvSpPr txBox="1">
            <a:spLocks/>
          </p:cNvSpPr>
          <p:nvPr/>
        </p:nvSpPr>
        <p:spPr bwMode="auto">
          <a:xfrm>
            <a:off x="191912" y="228601"/>
            <a:ext cx="86106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lr>
                <a:srgbClr val="7F7F7F"/>
              </a:buClr>
              <a:buSzPct val="80000"/>
              <a:buFont typeface="Wingdings" pitchFamily="2" charset="2"/>
              <a:buChar char=""/>
              <a:defRPr sz="24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1pPr>
            <a:lvl2pPr marL="644525" indent="-342900" algn="l">
              <a:spcBef>
                <a:spcPct val="20000"/>
              </a:spcBef>
              <a:buClr>
                <a:srgbClr val="7F7F7F"/>
              </a:buClr>
              <a:buSzPct val="100000"/>
              <a:buFont typeface="Lucida Grande"/>
              <a:buChar char="◉"/>
              <a:defRPr sz="22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2pPr>
            <a:lvl3pPr marL="969963" indent="-34290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20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28575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4pPr>
            <a:lvl5pPr marL="1519238" indent="-28575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5pPr>
            <a:lvl6pPr marL="19764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6pPr>
            <a:lvl7pPr marL="24336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7pPr>
            <a:lvl8pPr marL="28908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8pPr>
            <a:lvl9pPr marL="33480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3600" dirty="0" smtClean="0">
                <a:solidFill>
                  <a:srgbClr val="F47E1C"/>
                </a:solidFill>
                <a:latin typeface="Love Ya Like A Sister" pitchFamily="2" charset="0"/>
                <a:cs typeface="+mn-cs"/>
              </a:rPr>
              <a:t>Supporting partners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37067" y="1066800"/>
            <a:ext cx="799253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Wingdings" pitchFamily="2" charset="2"/>
              <a:buChar char="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644525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100000"/>
              <a:buFont typeface="Lucida Grande" charset="0"/>
              <a:buChar char="◉"/>
              <a:defRPr sz="2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969963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 charset="0"/>
              <a:buChar char="◉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200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 charset="0"/>
              <a:buChar char="◉"/>
              <a:defRPr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151923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 charset="0"/>
              <a:buChar char="◉"/>
              <a:defRPr sz="16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6600"/>
              </a:buClr>
              <a:buSzPct val="100000"/>
              <a:buFont typeface="Wingdings" pitchFamily="2" charset="2"/>
              <a:buNone/>
              <a:defRPr/>
            </a:pPr>
            <a:r>
              <a:rPr lang="en-US" sz="35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Teacher stressors and distractions</a:t>
            </a:r>
            <a:endParaRPr lang="en-US" sz="3000" i="1" dirty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lvl="1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How to motivate? </a:t>
            </a:r>
          </a:p>
          <a:p>
            <a:pPr marL="627063" lvl="2" indent="0">
              <a:buClr>
                <a:srgbClr val="FF6600"/>
              </a:buClr>
              <a:buNone/>
              <a:defRPr/>
            </a:pPr>
            <a:r>
              <a:rPr lang="en-US" sz="2600" dirty="0" smtClean="0">
                <a:solidFill>
                  <a:srgbClr val="0066CC"/>
                </a:solidFill>
                <a:latin typeface="Calibri" panose="020F0502020204030204" pitchFamily="34" charset="0"/>
              </a:rPr>
              <a:t>Marketing program value &amp; educate about specific benefits</a:t>
            </a:r>
          </a:p>
          <a:p>
            <a:pPr lvl="1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How they can incorporate something new?</a:t>
            </a:r>
          </a:p>
          <a:p>
            <a:pPr marL="627063" lvl="2" indent="0">
              <a:buClr>
                <a:srgbClr val="FF6600"/>
              </a:buClr>
              <a:buNone/>
              <a:defRPr/>
            </a:pPr>
            <a:r>
              <a:rPr lang="en-US" sz="2600" dirty="0" smtClean="0">
                <a:solidFill>
                  <a:srgbClr val="0066CC"/>
                </a:solidFill>
                <a:latin typeface="Calibri" panose="020F0502020204030204" pitchFamily="34" charset="0"/>
              </a:rPr>
              <a:t>Piloting, concise program, support of partners/volunteers</a:t>
            </a:r>
          </a:p>
          <a:p>
            <a:pPr lvl="1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How it meets their needs?</a:t>
            </a:r>
          </a:p>
          <a:p>
            <a:pPr marL="627063" lvl="2" indent="0">
              <a:buClr>
                <a:srgbClr val="FF6600"/>
              </a:buClr>
              <a:buNone/>
              <a:defRPr/>
            </a:pPr>
            <a:r>
              <a:rPr lang="en-US" sz="2600" dirty="0" smtClean="0">
                <a:solidFill>
                  <a:srgbClr val="0066CC"/>
                </a:solidFill>
                <a:latin typeface="Calibri" panose="020F0502020204030204" pitchFamily="34" charset="0"/>
              </a:rPr>
              <a:t>Foster growth of test scores, healthier student,</a:t>
            </a:r>
            <a:br>
              <a:rPr lang="en-US" sz="2600" dirty="0" smtClean="0">
                <a:solidFill>
                  <a:srgbClr val="0066CC"/>
                </a:solidFill>
                <a:latin typeface="Calibri" panose="020F0502020204030204" pitchFamily="34" charset="0"/>
              </a:rPr>
            </a:br>
            <a:r>
              <a:rPr lang="en-US" sz="2600" dirty="0" smtClean="0">
                <a:solidFill>
                  <a:srgbClr val="0066CC"/>
                </a:solidFill>
                <a:latin typeface="Calibri" panose="020F0502020204030204" pitchFamily="34" charset="0"/>
              </a:rPr>
              <a:t>tools for engaging families</a:t>
            </a:r>
          </a:p>
          <a:p>
            <a:pPr marL="301625" lvl="1" indent="0">
              <a:buClr>
                <a:srgbClr val="FF6600"/>
              </a:buClr>
              <a:buFont typeface="Lucida Grande" charset="0"/>
              <a:buNone/>
              <a:defRPr/>
            </a:pPr>
            <a:endParaRPr lang="en-US" sz="2800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976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0" name="Picture 2" descr="C:\Users\Randy.Seagraves\Desktop\LGEG MASTER\Kids help build garden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3124200"/>
            <a:ext cx="3429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143000" y="838200"/>
            <a:ext cx="11115323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500" dirty="0" smtClean="0">
                <a:solidFill>
                  <a:srgbClr val="F47E1C"/>
                </a:solidFill>
                <a:latin typeface="Love Ya Like A Sister" pitchFamily="2" charset="0"/>
              </a:rPr>
              <a:t>School garden sustainability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1" y="1504950"/>
            <a:ext cx="7924799" cy="54102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4">
                  <a:lumMod val="50000"/>
                  <a:lumOff val="50000"/>
                </a:schemeClr>
              </a:buClr>
              <a:buSzPct val="160000"/>
              <a:defRPr/>
            </a:pPr>
            <a:endParaRPr lang="en-US" altLang="en-US" sz="3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FF9900"/>
              </a:buClr>
              <a:buSzPct val="160000"/>
              <a:defRPr/>
            </a:pPr>
            <a:r>
              <a:rPr lang="en-US" alt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Small</a:t>
            </a:r>
          </a:p>
          <a:p>
            <a:pPr eaLnBrk="1" fontAlgn="auto" hangingPunct="1">
              <a:spcAft>
                <a:spcPts val="0"/>
              </a:spcAft>
              <a:buClr>
                <a:srgbClr val="FF9900"/>
              </a:buClr>
              <a:buSzPct val="160000"/>
              <a:defRPr/>
            </a:pPr>
            <a:r>
              <a:rPr lang="en-US" alt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 Involvement of Others</a:t>
            </a:r>
          </a:p>
          <a:p>
            <a:pPr marL="457200" lvl="1" indent="0" eaLnBrk="1" fontAlgn="auto" hangingPunct="1">
              <a:spcAft>
                <a:spcPts val="0"/>
              </a:spcAft>
              <a:buClr>
                <a:srgbClr val="FF9900"/>
              </a:buClr>
              <a:buSzPct val="160000"/>
              <a:buFontTx/>
              <a:buNone/>
              <a:defRPr/>
            </a:pP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2600" b="1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</a:t>
            </a:r>
            <a:r>
              <a:rPr lang="en-US" altLang="en-US" sz="2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</a:t>
            </a:r>
            <a:r>
              <a:rPr lang="en-US" altLang="en-US" sz="2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PTA </a:t>
            </a:r>
            <a:r>
              <a:rPr lang="en-US" altLang="en-US" sz="2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</a:p>
          <a:p>
            <a:pPr eaLnBrk="1" fontAlgn="auto" hangingPunct="1">
              <a:spcAft>
                <a:spcPts val="0"/>
              </a:spcAft>
              <a:buClr>
                <a:srgbClr val="FF9900"/>
              </a:buClr>
              <a:buSzPct val="160000"/>
              <a:defRPr/>
            </a:pPr>
            <a:r>
              <a:rPr lang="en-US" alt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“Our Garden”</a:t>
            </a:r>
          </a:p>
          <a:p>
            <a:pPr eaLnBrk="1" fontAlgn="auto" hangingPunct="1">
              <a:spcAft>
                <a:spcPts val="0"/>
              </a:spcAft>
              <a:buClr>
                <a:srgbClr val="FF9900"/>
              </a:buClr>
              <a:buSzPct val="160000"/>
              <a:defRPr/>
            </a:pPr>
            <a:r>
              <a:rPr lang="en-US" alt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Establish a Plan</a:t>
            </a:r>
          </a:p>
          <a:p>
            <a:pPr marL="0" lvl="1" indent="0" eaLnBrk="1" fontAlgn="auto" hangingPunct="1">
              <a:spcAft>
                <a:spcPts val="0"/>
              </a:spcAft>
              <a:buClr>
                <a:srgbClr val="FF9900"/>
              </a:buClr>
              <a:buSzPct val="160000"/>
              <a:buFontTx/>
              <a:buNone/>
              <a:defRPr/>
            </a:pP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2600" b="1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altLang="en-US" sz="2600" b="1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</a:t>
            </a:r>
            <a:r>
              <a:rPr lang="en-US" altLang="en-US" sz="2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n-US" altLang="en-US" sz="2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– </a:t>
            </a: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en-US" altLang="en-US" sz="2600" b="1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</a:t>
            </a:r>
            <a:r>
              <a:rPr lang="en-US" altLang="en-US" sz="2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</a:t>
            </a:r>
            <a:endParaRPr lang="en-US" altLang="en-US" sz="2600" b="1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eaLnBrk="1" fontAlgn="auto" hangingPunct="1">
              <a:spcAft>
                <a:spcPts val="0"/>
              </a:spcAft>
              <a:buClr>
                <a:srgbClr val="FF9900"/>
              </a:buClr>
              <a:buSzPct val="160000"/>
              <a:buFontTx/>
              <a:buNone/>
              <a:defRPr/>
            </a:pPr>
            <a:r>
              <a:rPr lang="en-US" altLang="en-US" sz="2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–</a:t>
            </a: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 season   </a:t>
            </a:r>
            <a:r>
              <a:rPr lang="en-US" altLang="en-US" sz="2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season </a:t>
            </a:r>
          </a:p>
          <a:p>
            <a:pPr marL="0" lvl="1" indent="0" eaLnBrk="1" fontAlgn="auto" hangingPunct="1">
              <a:spcAft>
                <a:spcPts val="0"/>
              </a:spcAft>
              <a:buClr>
                <a:schemeClr val="accent4">
                  <a:lumMod val="50000"/>
                  <a:lumOff val="50000"/>
                </a:schemeClr>
              </a:buClr>
              <a:buSzPct val="160000"/>
              <a:buFontTx/>
              <a:buNone/>
              <a:defRPr/>
            </a:pPr>
            <a:r>
              <a:rPr lang="en-US" alt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0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0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60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0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0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0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0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60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0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Title 1"/>
          <p:cNvSpPr txBox="1">
            <a:spLocks/>
          </p:cNvSpPr>
          <p:nvPr/>
        </p:nvSpPr>
        <p:spPr bwMode="auto">
          <a:xfrm>
            <a:off x="19756" y="228601"/>
            <a:ext cx="9053689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lr>
                <a:srgbClr val="7F7F7F"/>
              </a:buClr>
              <a:buSzPct val="80000"/>
              <a:buFont typeface="Wingdings" pitchFamily="2" charset="2"/>
              <a:buChar char=""/>
              <a:defRPr sz="24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1pPr>
            <a:lvl2pPr marL="644525" indent="-342900" algn="l">
              <a:spcBef>
                <a:spcPct val="20000"/>
              </a:spcBef>
              <a:buClr>
                <a:srgbClr val="7F7F7F"/>
              </a:buClr>
              <a:buSzPct val="100000"/>
              <a:buFont typeface="Lucida Grande"/>
              <a:buChar char="◉"/>
              <a:defRPr sz="22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2pPr>
            <a:lvl3pPr marL="969963" indent="-34290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20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28575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4pPr>
            <a:lvl5pPr marL="1519238" indent="-285750" algn="l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5pPr>
            <a:lvl6pPr marL="19764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6pPr>
            <a:lvl7pPr marL="24336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7pPr>
            <a:lvl8pPr marL="28908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8pPr>
            <a:lvl9pPr marL="33480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3600" dirty="0" smtClean="0">
                <a:solidFill>
                  <a:srgbClr val="F47E1C"/>
                </a:solidFill>
                <a:latin typeface="Love Ya Like A Sister" pitchFamily="2" charset="0"/>
                <a:cs typeface="+mn-cs"/>
              </a:rPr>
              <a:t>Roles in sustainability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1981" y="914400"/>
            <a:ext cx="874747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Wingdings" pitchFamily="2" charset="2"/>
              <a:buChar char=""/>
              <a:defRPr sz="24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1pPr>
            <a:lvl2pPr marL="301625" eaLnBrk="0" hangingPunct="0">
              <a:spcBef>
                <a:spcPct val="20000"/>
              </a:spcBef>
              <a:buClr>
                <a:srgbClr val="7F7F7F"/>
              </a:buClr>
              <a:buSzPct val="100000"/>
              <a:buFont typeface="Lucida Grande"/>
              <a:buChar char="◉"/>
              <a:defRPr sz="22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2pPr>
            <a:lvl3pPr marL="969963" indent="-34290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20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28575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4pPr>
            <a:lvl5pPr marL="1519238" indent="-28575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5pPr>
            <a:lvl6pPr marL="19764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6pPr>
            <a:lvl7pPr marL="24336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7pPr>
            <a:lvl8pPr marL="28908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8pPr>
            <a:lvl9pPr marL="33480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>
              <a:buClr>
                <a:srgbClr val="339933"/>
              </a:buClr>
              <a:buSzPct val="108000"/>
              <a:buFont typeface="Lucida Grande"/>
              <a:buNone/>
            </a:pPr>
            <a:r>
              <a:rPr lang="en-US" altLang="en-US" sz="4800" b="1" dirty="0">
                <a:solidFill>
                  <a:srgbClr val="006600"/>
                </a:solidFill>
                <a:latin typeface="Candara" pitchFamily="34" charset="0"/>
              </a:rPr>
              <a:t>Your Coaching MESSAGE:</a:t>
            </a:r>
            <a:r>
              <a:rPr lang="en-US" altLang="en-US" sz="4500" b="1" dirty="0">
                <a:solidFill>
                  <a:srgbClr val="339933"/>
                </a:solidFill>
                <a:latin typeface="Candara" pitchFamily="34" charset="0"/>
              </a:rPr>
              <a:t/>
            </a:r>
            <a:br>
              <a:rPr lang="en-US" altLang="en-US" sz="4500" b="1" dirty="0">
                <a:solidFill>
                  <a:srgbClr val="339933"/>
                </a:solidFill>
                <a:latin typeface="Candara" pitchFamily="34" charset="0"/>
              </a:rPr>
            </a:b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>	</a:t>
            </a:r>
            <a:endParaRPr lang="en-US" altLang="en-US" sz="3600" dirty="0">
              <a:solidFill>
                <a:srgbClr val="339933"/>
              </a:solidFill>
              <a:latin typeface="Candara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-35277" y="1066800"/>
            <a:ext cx="933167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Wingdings" pitchFamily="2" charset="2"/>
              <a:buChar char=""/>
              <a:defRPr sz="24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1pPr>
            <a:lvl2pPr marL="301625" eaLnBrk="0" hangingPunct="0">
              <a:spcBef>
                <a:spcPct val="20000"/>
              </a:spcBef>
              <a:buClr>
                <a:srgbClr val="7F7F7F"/>
              </a:buClr>
              <a:buSzPct val="100000"/>
              <a:buFont typeface="Lucida Grande"/>
              <a:buChar char="◉"/>
              <a:defRPr sz="22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2pPr>
            <a:lvl3pPr marL="969963" indent="-34290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20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28575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4pPr>
            <a:lvl5pPr marL="1519238" indent="-28575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5pPr>
            <a:lvl6pPr marL="19764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6pPr>
            <a:lvl7pPr marL="24336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7pPr>
            <a:lvl8pPr marL="28908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8pPr>
            <a:lvl9pPr marL="33480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>
              <a:buClr>
                <a:srgbClr val="339933"/>
              </a:buClr>
              <a:buSzPct val="108000"/>
              <a:buFont typeface="Lucida Grande"/>
              <a:buNone/>
            </a:pPr>
            <a:r>
              <a:rPr lang="en-US" altLang="en-US" sz="4500" b="1" dirty="0">
                <a:solidFill>
                  <a:srgbClr val="339933"/>
                </a:solidFill>
                <a:latin typeface="Candara" pitchFamily="34" charset="0"/>
              </a:rPr>
              <a:t/>
            </a:r>
            <a:br>
              <a:rPr lang="en-US" altLang="en-US" sz="4500" b="1" dirty="0">
                <a:solidFill>
                  <a:srgbClr val="339933"/>
                </a:solidFill>
                <a:latin typeface="Candara" pitchFamily="34" charset="0"/>
              </a:rPr>
            </a:b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> </a:t>
            </a:r>
            <a:r>
              <a:rPr lang="en-US" altLang="en-US" sz="3600" b="1" dirty="0" smtClean="0">
                <a:solidFill>
                  <a:srgbClr val="339933"/>
                </a:solidFill>
                <a:latin typeface="Candara" pitchFamily="34" charset="0"/>
              </a:rPr>
              <a:t>  </a:t>
            </a:r>
            <a:r>
              <a:rPr lang="en-US" altLang="en-US" sz="4000" b="1" i="1" dirty="0" smtClean="0">
                <a:solidFill>
                  <a:srgbClr val="008000"/>
                </a:solidFill>
                <a:latin typeface="Candara" pitchFamily="34" charset="0"/>
              </a:rPr>
              <a:t>M</a:t>
            </a:r>
            <a:r>
              <a:rPr lang="en-US" altLang="en-US" sz="3600" b="1" i="1" dirty="0" smtClean="0">
                <a:solidFill>
                  <a:srgbClr val="339933"/>
                </a:solidFill>
                <a:latin typeface="Candara" pitchFamily="34" charset="0"/>
              </a:rPr>
              <a:t>otivate</a:t>
            </a:r>
            <a:r>
              <a:rPr lang="en-US" altLang="en-US" sz="3600" b="1" dirty="0" smtClean="0">
                <a:solidFill>
                  <a:srgbClr val="339933"/>
                </a:solidFill>
                <a:latin typeface="Candara" pitchFamily="34" charset="0"/>
              </a:rPr>
              <a:t> </a:t>
            </a:r>
            <a:r>
              <a:rPr lang="en-US" altLang="en-US" sz="3600" dirty="0">
                <a:solidFill>
                  <a:srgbClr val="339933"/>
                </a:solidFill>
                <a:latin typeface="Candara" pitchFamily="34" charset="0"/>
              </a:rPr>
              <a:t>– </a:t>
            </a:r>
            <a:r>
              <a:rPr lang="en-US" altLang="en-US" sz="3600" i="1" dirty="0">
                <a:solidFill>
                  <a:srgbClr val="339933"/>
                </a:solidFill>
                <a:latin typeface="Candara" pitchFamily="34" charset="0"/>
              </a:rPr>
              <a:t>you can do it</a:t>
            </a: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/>
            </a:r>
            <a:b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</a:br>
            <a:r>
              <a:rPr lang="en-US" altLang="en-US" sz="3600" b="1" dirty="0" smtClean="0">
                <a:solidFill>
                  <a:srgbClr val="339933"/>
                </a:solidFill>
                <a:latin typeface="Candara" pitchFamily="34" charset="0"/>
              </a:rPr>
              <a:t>   </a:t>
            </a:r>
            <a:r>
              <a:rPr lang="en-US" altLang="en-US" sz="4000" b="1" i="1" dirty="0" smtClean="0">
                <a:solidFill>
                  <a:srgbClr val="008000"/>
                </a:solidFill>
                <a:latin typeface="Candara" pitchFamily="34" charset="0"/>
              </a:rPr>
              <a:t>E</a:t>
            </a:r>
            <a:r>
              <a:rPr lang="en-US" altLang="en-US" sz="3600" b="1" i="1" dirty="0" smtClean="0">
                <a:solidFill>
                  <a:srgbClr val="339933"/>
                </a:solidFill>
                <a:latin typeface="Candara" pitchFamily="34" charset="0"/>
              </a:rPr>
              <a:t>ducate</a:t>
            </a:r>
            <a:r>
              <a:rPr lang="en-US" altLang="en-US" sz="3600" b="1" dirty="0" smtClean="0">
                <a:solidFill>
                  <a:srgbClr val="339933"/>
                </a:solidFill>
                <a:latin typeface="Candara" pitchFamily="34" charset="0"/>
              </a:rPr>
              <a:t> </a:t>
            </a:r>
            <a:r>
              <a:rPr lang="en-US" altLang="en-US" sz="3600" dirty="0">
                <a:solidFill>
                  <a:srgbClr val="339933"/>
                </a:solidFill>
                <a:latin typeface="Candara" pitchFamily="34" charset="0"/>
              </a:rPr>
              <a:t>– know your program &amp; people</a:t>
            </a:r>
            <a:br>
              <a:rPr lang="en-US" altLang="en-US" sz="3600" dirty="0">
                <a:solidFill>
                  <a:srgbClr val="339933"/>
                </a:solidFill>
                <a:latin typeface="Candara" pitchFamily="34" charset="0"/>
              </a:rPr>
            </a:br>
            <a:endParaRPr lang="en-US" altLang="en-US" sz="3600" dirty="0">
              <a:solidFill>
                <a:srgbClr val="339933"/>
              </a:solidFill>
              <a:latin typeface="Candara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323850" y="2890837"/>
            <a:ext cx="8747478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Wingdings" pitchFamily="2" charset="2"/>
              <a:buChar char=""/>
              <a:defRPr sz="24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1pPr>
            <a:lvl2pPr marL="301625" eaLnBrk="0" hangingPunct="0">
              <a:spcBef>
                <a:spcPct val="20000"/>
              </a:spcBef>
              <a:buClr>
                <a:srgbClr val="7F7F7F"/>
              </a:buClr>
              <a:buSzPct val="100000"/>
              <a:buFont typeface="Lucida Grande"/>
              <a:buChar char="◉"/>
              <a:defRPr sz="22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2pPr>
            <a:lvl3pPr marL="969963" indent="-34290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20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28575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4pPr>
            <a:lvl5pPr marL="1519238" indent="-28575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5pPr>
            <a:lvl6pPr marL="19764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6pPr>
            <a:lvl7pPr marL="24336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7pPr>
            <a:lvl8pPr marL="28908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8pPr>
            <a:lvl9pPr marL="33480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>
              <a:buClr>
                <a:srgbClr val="339933"/>
              </a:buClr>
              <a:buSzPct val="108000"/>
              <a:buFont typeface="Lucida Grande"/>
              <a:buNone/>
            </a:pP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>	</a:t>
            </a:r>
            <a:r>
              <a:rPr lang="en-US" altLang="en-US" sz="4000" b="1" i="1" dirty="0">
                <a:solidFill>
                  <a:srgbClr val="008000"/>
                </a:solidFill>
                <a:latin typeface="Candara" pitchFamily="34" charset="0"/>
              </a:rPr>
              <a:t>S</a:t>
            </a:r>
            <a:r>
              <a:rPr lang="en-US" altLang="en-US" sz="3600" b="1" i="1" dirty="0">
                <a:solidFill>
                  <a:srgbClr val="339933"/>
                </a:solidFill>
                <a:latin typeface="Candara" pitchFamily="34" charset="0"/>
              </a:rPr>
              <a:t>how</a:t>
            </a: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> </a:t>
            </a:r>
            <a:r>
              <a:rPr lang="en-US" altLang="en-US" sz="3600" dirty="0">
                <a:solidFill>
                  <a:srgbClr val="339933"/>
                </a:solidFill>
                <a:latin typeface="Candara" pitchFamily="34" charset="0"/>
              </a:rPr>
              <a:t>– </a:t>
            </a:r>
            <a:r>
              <a:rPr lang="en-US" altLang="en-US" sz="3600" dirty="0" smtClean="0">
                <a:solidFill>
                  <a:srgbClr val="339933"/>
                </a:solidFill>
                <a:latin typeface="Candara" pitchFamily="34" charset="0"/>
              </a:rPr>
              <a:t>initially demonstrate/model </a:t>
            </a:r>
            <a:r>
              <a:rPr lang="en-US" altLang="en-US" sz="3600" dirty="0">
                <a:solidFill>
                  <a:srgbClr val="339933"/>
                </a:solidFill>
                <a:latin typeface="Candara" pitchFamily="34" charset="0"/>
              </a:rPr>
              <a:t>it</a:t>
            </a: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/>
            </a:r>
            <a:b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</a:br>
            <a:endParaRPr lang="en-US" altLang="en-US" sz="3600" dirty="0">
              <a:solidFill>
                <a:srgbClr val="339933"/>
              </a:solidFill>
              <a:latin typeface="Candara" pitchFamily="34" charset="0"/>
            </a:endParaRPr>
          </a:p>
        </p:txBody>
      </p:sp>
      <p:sp>
        <p:nvSpPr>
          <p:cNvPr id="555015" name="Content Placeholder 2"/>
          <p:cNvSpPr txBox="1">
            <a:spLocks/>
          </p:cNvSpPr>
          <p:nvPr/>
        </p:nvSpPr>
        <p:spPr bwMode="auto">
          <a:xfrm>
            <a:off x="-304800" y="3463925"/>
            <a:ext cx="874747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Wingdings" pitchFamily="2" charset="2"/>
              <a:buChar char=""/>
              <a:defRPr sz="24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1pPr>
            <a:lvl2pPr marL="301625" eaLnBrk="0" hangingPunct="0">
              <a:spcBef>
                <a:spcPct val="20000"/>
              </a:spcBef>
              <a:buClr>
                <a:srgbClr val="7F7F7F"/>
              </a:buClr>
              <a:buSzPct val="100000"/>
              <a:buFont typeface="Lucida Grande"/>
              <a:buChar char="◉"/>
              <a:defRPr sz="22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2pPr>
            <a:lvl3pPr marL="969963" indent="-34290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20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28575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4pPr>
            <a:lvl5pPr marL="1519238" indent="-28575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5pPr>
            <a:lvl6pPr marL="19764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6pPr>
            <a:lvl7pPr marL="24336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7pPr>
            <a:lvl8pPr marL="28908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8pPr>
            <a:lvl9pPr marL="33480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>
              <a:buClr>
                <a:srgbClr val="339933"/>
              </a:buClr>
              <a:buSzPct val="108000"/>
              <a:buFont typeface="Lucida Grande"/>
              <a:buNone/>
            </a:pP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>	</a:t>
            </a:r>
            <a:r>
              <a:rPr lang="en-US" altLang="en-US" sz="4000" b="1" i="1" dirty="0">
                <a:solidFill>
                  <a:srgbClr val="008000"/>
                </a:solidFill>
                <a:latin typeface="Candara" pitchFamily="34" charset="0"/>
              </a:rPr>
              <a:t>S</a:t>
            </a:r>
            <a:r>
              <a:rPr lang="en-US" altLang="en-US" sz="3600" b="1" i="1" dirty="0">
                <a:solidFill>
                  <a:srgbClr val="339933"/>
                </a:solidFill>
                <a:latin typeface="Candara" pitchFamily="34" charset="0"/>
              </a:rPr>
              <a:t>olve</a:t>
            </a: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> </a:t>
            </a:r>
            <a:r>
              <a:rPr lang="en-US" altLang="en-US" sz="3600" dirty="0">
                <a:solidFill>
                  <a:srgbClr val="339933"/>
                </a:solidFill>
                <a:latin typeface="Candara" pitchFamily="34" charset="0"/>
              </a:rPr>
              <a:t>- its always something</a:t>
            </a: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/>
            </a:r>
            <a:b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</a:b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>	</a:t>
            </a:r>
            <a:r>
              <a:rPr lang="en-US" altLang="en-US" sz="4000" b="1" i="1" dirty="0">
                <a:solidFill>
                  <a:srgbClr val="008000"/>
                </a:solidFill>
                <a:latin typeface="Candara" pitchFamily="34" charset="0"/>
              </a:rPr>
              <a:t>A</a:t>
            </a:r>
            <a:r>
              <a:rPr lang="en-US" altLang="en-US" sz="3600" b="1" i="1" dirty="0">
                <a:solidFill>
                  <a:srgbClr val="339933"/>
                </a:solidFill>
                <a:latin typeface="Candara" pitchFamily="34" charset="0"/>
              </a:rPr>
              <a:t>ppearance</a:t>
            </a: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> </a:t>
            </a:r>
            <a:r>
              <a:rPr lang="en-US" altLang="en-US" sz="3600" dirty="0">
                <a:solidFill>
                  <a:srgbClr val="339933"/>
                </a:solidFill>
                <a:latin typeface="Candara" pitchFamily="34" charset="0"/>
              </a:rPr>
              <a:t>– on occasion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304800" y="4724400"/>
            <a:ext cx="874747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Wingdings" pitchFamily="2" charset="2"/>
              <a:buChar char=""/>
              <a:defRPr sz="24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1pPr>
            <a:lvl2pPr marL="301625" eaLnBrk="0" hangingPunct="0">
              <a:spcBef>
                <a:spcPct val="20000"/>
              </a:spcBef>
              <a:buClr>
                <a:srgbClr val="7F7F7F"/>
              </a:buClr>
              <a:buSzPct val="100000"/>
              <a:buFont typeface="Lucida Grande"/>
              <a:buChar char="◉"/>
              <a:defRPr sz="22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2pPr>
            <a:lvl3pPr marL="969963" indent="-34290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20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28575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4pPr>
            <a:lvl5pPr marL="1519238" indent="-28575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5pPr>
            <a:lvl6pPr marL="19764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6pPr>
            <a:lvl7pPr marL="24336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7pPr>
            <a:lvl8pPr marL="28908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8pPr>
            <a:lvl9pPr marL="33480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>
              <a:buClr>
                <a:srgbClr val="339933"/>
              </a:buClr>
              <a:buSzPct val="108000"/>
              <a:buFont typeface="Lucida Grande"/>
              <a:buNone/>
            </a:pP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>	</a:t>
            </a:r>
            <a:r>
              <a:rPr lang="en-US" altLang="en-US" sz="4000" b="1" i="1" dirty="0">
                <a:solidFill>
                  <a:srgbClr val="008000"/>
                </a:solidFill>
                <a:latin typeface="Candara" pitchFamily="34" charset="0"/>
              </a:rPr>
              <a:t>G</a:t>
            </a:r>
            <a:r>
              <a:rPr lang="en-US" altLang="en-US" sz="3600" b="1" i="1" dirty="0">
                <a:solidFill>
                  <a:srgbClr val="339933"/>
                </a:solidFill>
                <a:latin typeface="Candara" pitchFamily="34" charset="0"/>
              </a:rPr>
              <a:t>uide</a:t>
            </a: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> </a:t>
            </a:r>
            <a:r>
              <a:rPr lang="en-US" altLang="en-US" sz="3600" dirty="0">
                <a:solidFill>
                  <a:srgbClr val="339933"/>
                </a:solidFill>
                <a:latin typeface="Candara" pitchFamily="34" charset="0"/>
              </a:rPr>
              <a:t>– </a:t>
            </a:r>
            <a:r>
              <a:rPr lang="en-US" altLang="en-US" sz="3600" dirty="0" smtClean="0">
                <a:solidFill>
                  <a:srgbClr val="339933"/>
                </a:solidFill>
                <a:latin typeface="Candara" pitchFamily="34" charset="0"/>
              </a:rPr>
              <a:t>leading them to…</a:t>
            </a: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/>
            </a:r>
            <a:b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</a:b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>	</a:t>
            </a:r>
            <a:endParaRPr lang="en-US" altLang="en-US" sz="3600" dirty="0">
              <a:solidFill>
                <a:srgbClr val="339933"/>
              </a:solidFill>
              <a:latin typeface="Candara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04800" y="5334000"/>
            <a:ext cx="6781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Wingdings" pitchFamily="2" charset="2"/>
              <a:buChar char=""/>
              <a:defRPr sz="24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1pPr>
            <a:lvl2pPr marL="301625" eaLnBrk="0" hangingPunct="0">
              <a:spcBef>
                <a:spcPct val="20000"/>
              </a:spcBef>
              <a:buClr>
                <a:srgbClr val="7F7F7F"/>
              </a:buClr>
              <a:buSzPct val="100000"/>
              <a:buFont typeface="Lucida Grande"/>
              <a:buChar char="◉"/>
              <a:defRPr sz="22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2pPr>
            <a:lvl3pPr marL="969963" indent="-34290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20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28575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4pPr>
            <a:lvl5pPr marL="1519238" indent="-285750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5pPr>
            <a:lvl6pPr marL="19764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6pPr>
            <a:lvl7pPr marL="24336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7pPr>
            <a:lvl8pPr marL="28908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8pPr>
            <a:lvl9pPr marL="3348038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/>
              <a:buChar char="◉"/>
              <a:defRPr sz="1600">
                <a:solidFill>
                  <a:srgbClr val="59595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>
              <a:buClr>
                <a:srgbClr val="339933"/>
              </a:buClr>
              <a:buSzPct val="108000"/>
              <a:buFont typeface="Lucida Grande"/>
              <a:buNone/>
            </a:pPr>
            <a:r>
              <a:rPr lang="en-US" altLang="en-US" sz="4000" b="1" i="1" dirty="0">
                <a:solidFill>
                  <a:srgbClr val="008000"/>
                </a:solidFill>
                <a:latin typeface="Candara" pitchFamily="34" charset="0"/>
              </a:rPr>
              <a:t>E</a:t>
            </a:r>
            <a:r>
              <a:rPr lang="en-US" altLang="en-US" sz="3600" b="1" i="1" dirty="0">
                <a:solidFill>
                  <a:srgbClr val="339933"/>
                </a:solidFill>
                <a:latin typeface="Candara" pitchFamily="34" charset="0"/>
              </a:rPr>
              <a:t>ncourage</a:t>
            </a:r>
            <a:r>
              <a:rPr lang="en-US" altLang="en-US" sz="3600" b="1" dirty="0">
                <a:solidFill>
                  <a:srgbClr val="339933"/>
                </a:solidFill>
                <a:latin typeface="Candara" pitchFamily="34" charset="0"/>
              </a:rPr>
              <a:t> </a:t>
            </a:r>
            <a:r>
              <a:rPr lang="en-US" altLang="en-US" sz="3600" dirty="0">
                <a:solidFill>
                  <a:srgbClr val="339933"/>
                </a:solidFill>
                <a:latin typeface="Candara" pitchFamily="34" charset="0"/>
              </a:rPr>
              <a:t>– be purposeful</a:t>
            </a:r>
          </a:p>
        </p:txBody>
      </p:sp>
    </p:spTree>
    <p:extLst>
      <p:ext uri="{BB962C8B-B14F-4D97-AF65-F5344CB8AC3E}">
        <p14:creationId xmlns:p14="http://schemas.microsoft.com/office/powerpoint/2010/main" val="596421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5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  <p:bldP spid="555015" grpId="0"/>
      <p:bldP spid="10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2017 National JMG</a:t>
            </a:r>
            <a:r>
              <a:rPr lang="en-US" sz="800" dirty="0"/>
              <a:t>®</a:t>
            </a:r>
            <a:r>
              <a:rPr lang="en-US" sz="1000" dirty="0"/>
              <a:t> </a:t>
            </a:r>
            <a:r>
              <a:rPr lang="en-US" dirty="0"/>
              <a:t>Leader Training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 smtClean="0"/>
              <a:t>Planning JMG Training Workshop</a:t>
            </a:r>
            <a:endParaRPr lang="en-US" sz="5000" dirty="0"/>
          </a:p>
        </p:txBody>
      </p:sp>
      <p:pic>
        <p:nvPicPr>
          <p:cNvPr id="80900" name="Picture 4" descr="C:\Users\Randy.Seagraves\Desktop\ArchiveConvertedPDF\Sent Items_attach\JMG growing logo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699415" cy="252148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0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andy.Seagraves\Desktop\bexar trainin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590800"/>
            <a:ext cx="5039210" cy="385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-409575" y="266700"/>
            <a:ext cx="68580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47E1C"/>
                </a:solidFill>
              </a:rPr>
              <a:t>Training Workshop Tools</a:t>
            </a:r>
            <a:r>
              <a:rPr lang="en-US" altLang="en-US" dirty="0" smtClean="0">
                <a:solidFill>
                  <a:srgbClr val="F47E1C"/>
                </a:solidFill>
              </a:rPr>
              <a:t> 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066800"/>
            <a:ext cx="7162800" cy="4525963"/>
          </a:xfrm>
        </p:spPr>
        <p:txBody>
          <a:bodyPr/>
          <a:lstStyle/>
          <a:p>
            <a:pPr eaLnBrk="1" hangingPunct="1"/>
            <a:r>
              <a:rPr lang="en-US" altLang="en-US" sz="3000" dirty="0" smtClean="0">
                <a:solidFill>
                  <a:srgbClr val="000099"/>
                </a:solidFill>
              </a:rPr>
              <a:t>JMG Workshop Tool Kits</a:t>
            </a:r>
          </a:p>
          <a:p>
            <a:pPr lvl="1" eaLnBrk="1" hangingPunct="1"/>
            <a:r>
              <a:rPr lang="en-US" altLang="en-US" sz="2400" i="1" dirty="0" smtClean="0">
                <a:solidFill>
                  <a:srgbClr val="009900"/>
                </a:solidFill>
              </a:rPr>
              <a:t>Presentations/Scripts</a:t>
            </a:r>
          </a:p>
          <a:p>
            <a:pPr lvl="1" eaLnBrk="1" hangingPunct="1"/>
            <a:r>
              <a:rPr lang="en-US" altLang="en-US" sz="2400" i="1" dirty="0" smtClean="0">
                <a:solidFill>
                  <a:srgbClr val="009900"/>
                </a:solidFill>
              </a:rPr>
              <a:t>Example Agenda</a:t>
            </a:r>
            <a:r>
              <a:rPr lang="en-US" altLang="en-US" sz="2400" i="1" dirty="0">
                <a:solidFill>
                  <a:srgbClr val="009900"/>
                </a:solidFill>
              </a:rPr>
              <a:t>s</a:t>
            </a:r>
            <a:endParaRPr lang="en-US" altLang="en-US" sz="2400" i="1" dirty="0" smtClean="0">
              <a:solidFill>
                <a:srgbClr val="009900"/>
              </a:solidFill>
            </a:endParaRPr>
          </a:p>
          <a:p>
            <a:pPr lvl="1" eaLnBrk="1" hangingPunct="1"/>
            <a:r>
              <a:rPr lang="en-US" altLang="en-US" sz="2400" i="1" dirty="0" smtClean="0">
                <a:solidFill>
                  <a:srgbClr val="009900"/>
                </a:solidFill>
              </a:rPr>
              <a:t>Training Handouts</a:t>
            </a:r>
          </a:p>
          <a:p>
            <a:pPr lvl="1" eaLnBrk="1" hangingPunct="1"/>
            <a:r>
              <a:rPr lang="en-US" altLang="en-US" sz="2400" i="1" dirty="0" smtClean="0">
                <a:solidFill>
                  <a:srgbClr val="009900"/>
                </a:solidFill>
              </a:rPr>
              <a:t>Evaluation</a:t>
            </a:r>
          </a:p>
          <a:p>
            <a:pPr eaLnBrk="1" hangingPunct="1"/>
            <a:r>
              <a:rPr lang="en-US" altLang="en-US" sz="3000" dirty="0" smtClean="0">
                <a:solidFill>
                  <a:srgbClr val="000099"/>
                </a:solidFill>
              </a:rPr>
              <a:t>JMG trainer </a:t>
            </a:r>
            <a:r>
              <a:rPr lang="en-US" altLang="en-US" sz="3000" dirty="0" smtClean="0">
                <a:solidFill>
                  <a:srgbClr val="0000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resources</a:t>
            </a:r>
          </a:p>
          <a:p>
            <a:pPr eaLnBrk="1" hangingPunct="1"/>
            <a:r>
              <a:rPr lang="en-US" altLang="en-US" sz="3000" dirty="0" smtClean="0">
                <a:solidFill>
                  <a:srgbClr val="000099"/>
                </a:solidFill>
              </a:rPr>
              <a:t>www.jmgkids.us</a:t>
            </a:r>
          </a:p>
        </p:txBody>
      </p:sp>
    </p:spTree>
    <p:extLst>
      <p:ext uri="{BB962C8B-B14F-4D97-AF65-F5344CB8AC3E}">
        <p14:creationId xmlns:p14="http://schemas.microsoft.com/office/powerpoint/2010/main" val="322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-381000" y="228600"/>
            <a:ext cx="982980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b="1" dirty="0" smtClean="0">
                <a:solidFill>
                  <a:srgbClr val="F47E1C"/>
                </a:solidFill>
              </a:rPr>
              <a:t>   Who needs training?</a:t>
            </a:r>
          </a:p>
          <a:p>
            <a:pPr marL="457200" lvl="1" indent="0" eaLnBrk="1" hangingPunct="1">
              <a:buNone/>
            </a:pPr>
            <a:r>
              <a:rPr lang="en-US" altLang="en-US" sz="3200" b="1" dirty="0" smtClean="0">
                <a:solidFill>
                  <a:srgbClr val="000099"/>
                </a:solidFill>
              </a:rPr>
              <a:t>Identify your audience</a:t>
            </a:r>
          </a:p>
          <a:p>
            <a:pPr lvl="1"/>
            <a:r>
              <a:rPr lang="en-US" altLang="en-US" sz="3200" dirty="0" smtClean="0">
                <a:solidFill>
                  <a:srgbClr val="000099"/>
                </a:solidFill>
              </a:rPr>
              <a:t>Who is interested in youth gardening?</a:t>
            </a:r>
          </a:p>
          <a:p>
            <a:pPr lvl="2"/>
            <a:r>
              <a:rPr lang="en-US" altLang="en-US" sz="2500" dirty="0">
                <a:solidFill>
                  <a:srgbClr val="009900"/>
                </a:solidFill>
              </a:rPr>
              <a:t>Are there schools with gardens already</a:t>
            </a:r>
            <a:r>
              <a:rPr lang="en-US" altLang="en-US" sz="2500" dirty="0" smtClean="0">
                <a:solidFill>
                  <a:srgbClr val="009900"/>
                </a:solidFill>
              </a:rPr>
              <a:t>?</a:t>
            </a:r>
          </a:p>
          <a:p>
            <a:pPr lvl="2"/>
            <a:r>
              <a:rPr lang="en-US" altLang="en-US" sz="2500" dirty="0">
                <a:solidFill>
                  <a:srgbClr val="009900"/>
                </a:solidFill>
              </a:rPr>
              <a:t>T</a:t>
            </a:r>
            <a:r>
              <a:rPr lang="en-US" altLang="en-US" sz="2500" dirty="0" smtClean="0">
                <a:solidFill>
                  <a:srgbClr val="009900"/>
                </a:solidFill>
              </a:rPr>
              <a:t>hey teaching environmental units, hands-on science?</a:t>
            </a:r>
          </a:p>
          <a:p>
            <a:pPr lvl="2"/>
            <a:r>
              <a:rPr lang="en-US" altLang="en-US" sz="2500" dirty="0">
                <a:solidFill>
                  <a:srgbClr val="009900"/>
                </a:solidFill>
              </a:rPr>
              <a:t>Are there 4-H horticulture projects and </a:t>
            </a:r>
            <a:r>
              <a:rPr lang="en-US" altLang="en-US" sz="2500" dirty="0" smtClean="0">
                <a:solidFill>
                  <a:srgbClr val="009900"/>
                </a:solidFill>
              </a:rPr>
              <a:t>leaders?</a:t>
            </a:r>
          </a:p>
          <a:p>
            <a:pPr marL="914400" lvl="2" indent="0">
              <a:buNone/>
            </a:pPr>
            <a:r>
              <a:rPr lang="en-US" altLang="en-US" sz="2500" dirty="0">
                <a:solidFill>
                  <a:srgbClr val="009900"/>
                </a:solidFill>
              </a:rPr>
              <a:t> </a:t>
            </a:r>
            <a:r>
              <a:rPr lang="en-US" altLang="en-US" sz="2500" dirty="0" smtClean="0">
                <a:solidFill>
                  <a:srgbClr val="009900"/>
                </a:solidFill>
              </a:rPr>
              <a:t>       After school programs? Youth groups?</a:t>
            </a:r>
          </a:p>
          <a:p>
            <a:pPr marL="914400" lvl="2" indent="0">
              <a:buNone/>
            </a:pPr>
            <a:r>
              <a:rPr lang="en-US" altLang="en-US" b="1" i="1" dirty="0" smtClean="0">
                <a:solidFill>
                  <a:srgbClr val="F47E1C"/>
                </a:solidFill>
              </a:rPr>
              <a:t>Teachers, Master Gardeners, 4-H, </a:t>
            </a:r>
            <a:r>
              <a:rPr lang="en-US" altLang="en-US" b="1" i="1" dirty="0">
                <a:solidFill>
                  <a:srgbClr val="F47E1C"/>
                </a:solidFill>
              </a:rPr>
              <a:t>p</a:t>
            </a:r>
            <a:r>
              <a:rPr lang="en-US" altLang="en-US" b="1" i="1" dirty="0" smtClean="0">
                <a:solidFill>
                  <a:srgbClr val="F47E1C"/>
                </a:solidFill>
              </a:rPr>
              <a:t>arents, other volunteers</a:t>
            </a:r>
          </a:p>
          <a:p>
            <a:pPr eaLnBrk="1" hangingPunct="1"/>
            <a:endParaRPr lang="en-US" altLang="en-US" sz="2800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3400"/>
            <a:ext cx="4876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95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8001000" cy="4525963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2800" dirty="0" smtClean="0">
                <a:solidFill>
                  <a:srgbClr val="000099"/>
                </a:solidFill>
              </a:rPr>
              <a:t>Identify and meet with program partners</a:t>
            </a:r>
          </a:p>
          <a:p>
            <a:pPr lvl="1" eaLnBrk="1" hangingPunct="1"/>
            <a:r>
              <a:rPr lang="en-US" altLang="en-US" sz="2000" dirty="0" smtClean="0">
                <a:solidFill>
                  <a:srgbClr val="009900"/>
                </a:solidFill>
              </a:rPr>
              <a:t>Extension (4-H, MG), School district, Education Agency, </a:t>
            </a:r>
            <a:r>
              <a:rPr lang="en-US" altLang="en-US" sz="2000" dirty="0" err="1" smtClean="0">
                <a:solidFill>
                  <a:srgbClr val="009900"/>
                </a:solidFill>
              </a:rPr>
              <a:t>etc</a:t>
            </a:r>
            <a:endParaRPr lang="en-US" altLang="en-US" sz="2000" dirty="0" smtClean="0">
              <a:solidFill>
                <a:srgbClr val="009900"/>
              </a:solidFill>
            </a:endParaRPr>
          </a:p>
          <a:p>
            <a:pPr eaLnBrk="1" hangingPunct="1"/>
            <a:r>
              <a:rPr lang="en-US" altLang="en-US" sz="2800" dirty="0" smtClean="0">
                <a:solidFill>
                  <a:srgbClr val="000099"/>
                </a:solidFill>
              </a:rPr>
              <a:t>Training – workshop or presentation?</a:t>
            </a:r>
          </a:p>
          <a:p>
            <a:pPr lvl="1" eaLnBrk="1" hangingPunct="1"/>
            <a:r>
              <a:rPr lang="en-US" altLang="en-US" sz="2000" dirty="0" smtClean="0">
                <a:solidFill>
                  <a:srgbClr val="009900"/>
                </a:solidFill>
              </a:rPr>
              <a:t>Large, small or one-on-one training</a:t>
            </a:r>
          </a:p>
          <a:p>
            <a:pPr eaLnBrk="1" hangingPunct="1"/>
            <a:r>
              <a:rPr lang="en-US" altLang="en-US" sz="2800" dirty="0" smtClean="0">
                <a:solidFill>
                  <a:srgbClr val="000099"/>
                </a:solidFill>
              </a:rPr>
              <a:t>Establish Date, Time, Location</a:t>
            </a:r>
          </a:p>
          <a:p>
            <a:pPr eaLnBrk="1" hangingPunct="1"/>
            <a:r>
              <a:rPr lang="en-US" altLang="en-US" sz="2800" dirty="0" smtClean="0">
                <a:solidFill>
                  <a:srgbClr val="000099"/>
                </a:solidFill>
              </a:rPr>
              <a:t>Set Agenda</a:t>
            </a:r>
          </a:p>
          <a:p>
            <a:pPr eaLnBrk="1" hangingPunct="1"/>
            <a:r>
              <a:rPr lang="en-US" altLang="en-US" sz="2800" dirty="0" smtClean="0">
                <a:solidFill>
                  <a:srgbClr val="000099"/>
                </a:solidFill>
              </a:rPr>
              <a:t>Invite Audience,</a:t>
            </a:r>
          </a:p>
          <a:p>
            <a:pPr marL="0" indent="0">
              <a:buNone/>
            </a:pPr>
            <a:r>
              <a:rPr lang="en-US" altLang="en-US" sz="2800" dirty="0" smtClean="0">
                <a:solidFill>
                  <a:srgbClr val="000099"/>
                </a:solidFill>
              </a:rPr>
              <a:t>        advertise</a:t>
            </a:r>
          </a:p>
          <a:p>
            <a:pPr lvl="1" eaLnBrk="1" hangingPunct="1"/>
            <a:r>
              <a:rPr lang="en-US" altLang="en-US" sz="2000" dirty="0" smtClean="0">
                <a:solidFill>
                  <a:srgbClr val="009900"/>
                </a:solidFill>
              </a:rPr>
              <a:t>Webpage, flyer,</a:t>
            </a:r>
            <a:br>
              <a:rPr lang="en-US" altLang="en-US" sz="2000" dirty="0" smtClean="0">
                <a:solidFill>
                  <a:srgbClr val="009900"/>
                </a:solidFill>
              </a:rPr>
            </a:br>
            <a:r>
              <a:rPr lang="en-US" altLang="en-US" sz="2000" dirty="0" smtClean="0">
                <a:solidFill>
                  <a:srgbClr val="009900"/>
                </a:solidFill>
              </a:rPr>
              <a:t>newspaper,</a:t>
            </a:r>
            <a:br>
              <a:rPr lang="en-US" altLang="en-US" sz="2000" dirty="0" smtClean="0">
                <a:solidFill>
                  <a:srgbClr val="009900"/>
                </a:solidFill>
              </a:rPr>
            </a:br>
            <a:r>
              <a:rPr lang="en-US" altLang="en-US" sz="2000" dirty="0" smtClean="0">
                <a:solidFill>
                  <a:srgbClr val="009900"/>
                </a:solidFill>
              </a:rPr>
              <a:t>Online, Email, TV,</a:t>
            </a:r>
            <a:br>
              <a:rPr lang="en-US" altLang="en-US" sz="2000" dirty="0" smtClean="0">
                <a:solidFill>
                  <a:srgbClr val="009900"/>
                </a:solidFill>
              </a:rPr>
            </a:br>
            <a:r>
              <a:rPr lang="en-US" altLang="en-US" sz="2000" dirty="0" smtClean="0">
                <a:solidFill>
                  <a:srgbClr val="009900"/>
                </a:solidFill>
              </a:rPr>
              <a:t>Radio, 4-H, </a:t>
            </a:r>
            <a:r>
              <a:rPr lang="en-US" altLang="en-US" sz="2000" dirty="0" err="1" smtClean="0">
                <a:solidFill>
                  <a:srgbClr val="009900"/>
                </a:solidFill>
              </a:rPr>
              <a:t>MGers</a:t>
            </a:r>
            <a:r>
              <a:rPr lang="en-US" altLang="en-US" sz="2000" dirty="0" smtClean="0">
                <a:solidFill>
                  <a:srgbClr val="009900"/>
                </a:solidFill>
              </a:rPr>
              <a:t>,</a:t>
            </a:r>
            <a:br>
              <a:rPr lang="en-US" altLang="en-US" sz="2000" dirty="0" smtClean="0">
                <a:solidFill>
                  <a:srgbClr val="009900"/>
                </a:solidFill>
              </a:rPr>
            </a:br>
            <a:r>
              <a:rPr lang="en-US" altLang="en-US" sz="2000" dirty="0" smtClean="0">
                <a:solidFill>
                  <a:srgbClr val="009900"/>
                </a:solidFill>
              </a:rPr>
              <a:t>Newsletters, etc.</a:t>
            </a:r>
          </a:p>
        </p:txBody>
      </p:sp>
      <p:sp>
        <p:nvSpPr>
          <p:cNvPr id="5126" name="Rectangle 11"/>
          <p:cNvSpPr>
            <a:spLocks noGrp="1" noChangeArrowheads="1"/>
          </p:cNvSpPr>
          <p:nvPr>
            <p:ph type="title"/>
          </p:nvPr>
        </p:nvSpPr>
        <p:spPr>
          <a:xfrm>
            <a:off x="-914400" y="2286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500" b="1" dirty="0" smtClean="0">
                <a:solidFill>
                  <a:srgbClr val="F47E1C"/>
                </a:solidFill>
              </a:rPr>
              <a:t>Steps to Setting Up JMG Training</a:t>
            </a:r>
            <a:r>
              <a:rPr lang="en-US" altLang="en-US" dirty="0" smtClean="0">
                <a:solidFill>
                  <a:srgbClr val="F47E1C"/>
                </a:solidFill>
              </a:rPr>
              <a:t> </a:t>
            </a:r>
          </a:p>
        </p:txBody>
      </p:sp>
      <p:pic>
        <p:nvPicPr>
          <p:cNvPr id="18434" name="Picture 2" descr="C:\Users\Randy.Seagraves\Desktop\back ups\Wdrive File 1 9 15\1 Lorian's projects\help\JMG presentation\USA\BBLC Teacher Workshop 11.09 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2895600"/>
            <a:ext cx="5203824" cy="371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2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609600" y="1524000"/>
            <a:ext cx="83820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rgbClr val="000099"/>
                </a:solidFill>
              </a:rPr>
              <a:t>Contact potential sponsors</a:t>
            </a:r>
          </a:p>
          <a:p>
            <a:pPr eaLnBrk="1" hangingPunct="1"/>
            <a:r>
              <a:rPr lang="en-US" altLang="en-US" b="0" dirty="0">
                <a:solidFill>
                  <a:srgbClr val="000099"/>
                </a:solidFill>
              </a:rPr>
              <a:t>Gather supplies</a:t>
            </a:r>
          </a:p>
          <a:p>
            <a:pPr eaLnBrk="1" hangingPunct="1"/>
            <a:r>
              <a:rPr lang="en-US" altLang="en-US" b="0" dirty="0">
                <a:solidFill>
                  <a:srgbClr val="000099"/>
                </a:solidFill>
              </a:rPr>
              <a:t>Make copies of handouts, </a:t>
            </a:r>
            <a:r>
              <a:rPr lang="en-US" altLang="en-US" b="0" dirty="0" err="1">
                <a:solidFill>
                  <a:srgbClr val="000099"/>
                </a:solidFill>
              </a:rPr>
              <a:t>etc</a:t>
            </a:r>
            <a:endParaRPr lang="en-US" altLang="en-US" b="0" dirty="0">
              <a:solidFill>
                <a:srgbClr val="000099"/>
              </a:solidFill>
            </a:endParaRPr>
          </a:p>
          <a:p>
            <a:pPr eaLnBrk="1" hangingPunct="1"/>
            <a:r>
              <a:rPr lang="en-US" altLang="en-US" b="0" dirty="0">
                <a:solidFill>
                  <a:srgbClr val="000099"/>
                </a:solidFill>
              </a:rPr>
              <a:t>Prepare follow-up plan</a:t>
            </a:r>
          </a:p>
          <a:p>
            <a:pPr eaLnBrk="1" hangingPunct="1"/>
            <a:endParaRPr lang="en-US" altLang="en-US" b="0" dirty="0">
              <a:solidFill>
                <a:srgbClr val="000099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4000" b="0" dirty="0"/>
              <a:t>               </a:t>
            </a:r>
            <a:endParaRPr lang="en-US" altLang="en-US" sz="5400" b="0" dirty="0">
              <a:solidFill>
                <a:schemeClr val="tx2"/>
              </a:solidFill>
            </a:endParaRPr>
          </a:p>
        </p:txBody>
      </p:sp>
      <p:sp>
        <p:nvSpPr>
          <p:cNvPr id="6150" name="Rectangle 11"/>
          <p:cNvSpPr>
            <a:spLocks noGrp="1" noChangeArrowheads="1"/>
          </p:cNvSpPr>
          <p:nvPr>
            <p:ph type="title"/>
          </p:nvPr>
        </p:nvSpPr>
        <p:spPr>
          <a:xfrm>
            <a:off x="-762000" y="6858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800" b="1" dirty="0" smtClean="0">
                <a:solidFill>
                  <a:srgbClr val="F47E1C"/>
                </a:solidFill>
              </a:rPr>
              <a:t>Steps to Setting Up JMG Training</a:t>
            </a:r>
            <a:r>
              <a:rPr lang="en-US" altLang="en-US" dirty="0" smtClean="0">
                <a:solidFill>
                  <a:srgbClr val="F47E1C"/>
                </a:solidFill>
              </a:rPr>
              <a:t> </a:t>
            </a:r>
          </a:p>
        </p:txBody>
      </p:sp>
      <p:pic>
        <p:nvPicPr>
          <p:cNvPr id="394253" name="Picture 13" descr="nike_swoos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03700"/>
            <a:ext cx="54864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54" name="Text Box 14"/>
          <p:cNvSpPr txBox="1">
            <a:spLocks noChangeArrowheads="1"/>
          </p:cNvSpPr>
          <p:nvPr/>
        </p:nvSpPr>
        <p:spPr bwMode="auto">
          <a:xfrm>
            <a:off x="4191000" y="5410200"/>
            <a:ext cx="4495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000" i="1" dirty="0">
                <a:solidFill>
                  <a:srgbClr val="006600"/>
                </a:solidFill>
                <a:latin typeface="Berlin Sans FB Demi" pitchFamily="34" charset="0"/>
              </a:rPr>
              <a:t>JUST DO IT!</a:t>
            </a:r>
          </a:p>
        </p:txBody>
      </p:sp>
    </p:spTree>
    <p:extLst>
      <p:ext uri="{BB962C8B-B14F-4D97-AF65-F5344CB8AC3E}">
        <p14:creationId xmlns:p14="http://schemas.microsoft.com/office/powerpoint/2010/main" val="97287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94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94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94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94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94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94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5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608"/>
            <a:ext cx="6477001" cy="644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8" name="Rectangle 12"/>
          <p:cNvSpPr>
            <a:spLocks noChangeArrowheads="1"/>
          </p:cNvSpPr>
          <p:nvPr/>
        </p:nvSpPr>
        <p:spPr bwMode="auto">
          <a:xfrm>
            <a:off x="1600200" y="-76200"/>
            <a:ext cx="61985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smtClean="0">
                <a:solidFill>
                  <a:srgbClr val="F47E1C"/>
                </a:solidFill>
              </a:rPr>
              <a:t>www.JMGkids.us/</a:t>
            </a:r>
            <a:r>
              <a:rPr lang="en-US" altLang="en-US" sz="2800" b="1" u="sng" dirty="0" smtClean="0">
                <a:solidFill>
                  <a:srgbClr val="006600"/>
                </a:solidFill>
              </a:rPr>
              <a:t>CountyResources</a:t>
            </a:r>
            <a:r>
              <a:rPr lang="en-US" altLang="en-US" sz="2800" dirty="0" smtClean="0"/>
              <a:t> 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46396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609600"/>
            <a:ext cx="17399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914400"/>
            <a:ext cx="7096125" cy="497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80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608"/>
            <a:ext cx="6477001" cy="644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8" name="Rectangle 12"/>
          <p:cNvSpPr>
            <a:spLocks noChangeArrowheads="1"/>
          </p:cNvSpPr>
          <p:nvPr/>
        </p:nvSpPr>
        <p:spPr bwMode="auto">
          <a:xfrm>
            <a:off x="1600200" y="-76200"/>
            <a:ext cx="60991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>
                <a:solidFill>
                  <a:srgbClr val="F47E1C"/>
                </a:solidFill>
              </a:rPr>
              <a:t>www.JMGkids.us/</a:t>
            </a:r>
            <a:r>
              <a:rPr lang="en-US" altLang="en-US" sz="2800" b="1" u="sng" dirty="0">
                <a:solidFill>
                  <a:srgbClr val="006600"/>
                </a:solidFill>
              </a:rPr>
              <a:t>CountyResources</a:t>
            </a:r>
            <a:endParaRPr lang="en-US" altLang="en-US" sz="2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86341"/>
            <a:ext cx="4989995" cy="549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903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r="2786"/>
          <a:stretch/>
        </p:blipFill>
        <p:spPr bwMode="auto">
          <a:xfrm>
            <a:off x="133349" y="304800"/>
            <a:ext cx="8458201" cy="65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8" name="Rectangle 12"/>
          <p:cNvSpPr>
            <a:spLocks noChangeArrowheads="1"/>
          </p:cNvSpPr>
          <p:nvPr/>
        </p:nvSpPr>
        <p:spPr bwMode="auto">
          <a:xfrm>
            <a:off x="1600200" y="-76200"/>
            <a:ext cx="60991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>
                <a:solidFill>
                  <a:srgbClr val="F47E1C"/>
                </a:solidFill>
              </a:rPr>
              <a:t>www.JMGkids.us/</a:t>
            </a:r>
            <a:r>
              <a:rPr lang="en-US" altLang="en-US" sz="2800" b="1" u="sng" dirty="0">
                <a:solidFill>
                  <a:srgbClr val="006600"/>
                </a:solidFill>
              </a:rPr>
              <a:t>CountyResources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377737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582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864271"/>
              </p:ext>
            </p:extLst>
          </p:nvPr>
        </p:nvGraphicFramePr>
        <p:xfrm>
          <a:off x="4495800" y="2743200"/>
          <a:ext cx="2286000" cy="301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Image" r:id="rId4" imgW="5053968" imgH="6666667" progId="Photoshop.Image.9">
                  <p:embed/>
                </p:oleObj>
              </mc:Choice>
              <mc:Fallback>
                <p:oleObj name="Image" r:id="rId4" imgW="5053968" imgH="6666667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743200"/>
                        <a:ext cx="2286000" cy="301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582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403045"/>
              </p:ext>
            </p:extLst>
          </p:nvPr>
        </p:nvGraphicFramePr>
        <p:xfrm>
          <a:off x="1371600" y="3200400"/>
          <a:ext cx="2819400" cy="1853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Image" r:id="rId6" imgW="5485714" imgH="3606349" progId="Photoshop.Image.9">
                  <p:embed/>
                </p:oleObj>
              </mc:Choice>
              <mc:Fallback>
                <p:oleObj name="Image" r:id="rId6" imgW="5485714" imgH="3606349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200400"/>
                        <a:ext cx="2819400" cy="1853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5" name="Picture 2" descr="JMG growing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365760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455394"/>
              </p:ext>
            </p:extLst>
          </p:nvPr>
        </p:nvGraphicFramePr>
        <p:xfrm>
          <a:off x="1905000" y="0"/>
          <a:ext cx="2743200" cy="3507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Image" r:id="rId9" imgW="4190476" imgH="5358730" progId="Photoshop.Image.9">
                  <p:embed/>
                </p:oleObj>
              </mc:Choice>
              <mc:Fallback>
                <p:oleObj name="Image" r:id="rId9" imgW="4190476" imgH="5358730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0"/>
                        <a:ext cx="2743200" cy="3507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582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141963"/>
              </p:ext>
            </p:extLst>
          </p:nvPr>
        </p:nvGraphicFramePr>
        <p:xfrm>
          <a:off x="4572000" y="152400"/>
          <a:ext cx="24733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Image" r:id="rId11" imgW="3657143" imgH="4114286" progId="Photoshop.Image.6">
                  <p:embed/>
                </p:oleObj>
              </mc:Choice>
              <mc:Fallback>
                <p:oleObj name="Image" r:id="rId11" imgW="3657143" imgH="411428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52400"/>
                        <a:ext cx="24733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96200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1" descr="learning success servic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0"/>
            <a:ext cx="57150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2" descr="display title cl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3165475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924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990602"/>
            <a:ext cx="6068796" cy="586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3048000" y="225861"/>
            <a:ext cx="50684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smtClean="0">
                <a:solidFill>
                  <a:srgbClr val="009900"/>
                </a:solidFill>
              </a:rPr>
              <a:t>www.JMGkids.us/</a:t>
            </a:r>
            <a:r>
              <a:rPr lang="en-US" altLang="en-US" sz="3600" b="1" i="1" u="sng" dirty="0" smtClean="0">
                <a:solidFill>
                  <a:srgbClr val="F47E1C"/>
                </a:solidFill>
              </a:rPr>
              <a:t>trainings</a:t>
            </a:r>
            <a:r>
              <a:rPr lang="en-US" altLang="en-US" sz="2800" dirty="0" smtClean="0"/>
              <a:t> </a:t>
            </a:r>
            <a:endParaRPr lang="en-US" altLang="en-US" sz="2800" dirty="0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6096000" y="2017455"/>
            <a:ext cx="24384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47E1C"/>
                </a:solidFill>
              </a:rPr>
              <a:t>helping you</a:t>
            </a:r>
            <a:br>
              <a:rPr lang="en-US" altLang="en-US" sz="4000" b="1" dirty="0" smtClean="0">
                <a:solidFill>
                  <a:srgbClr val="F47E1C"/>
                </a:solidFill>
              </a:rPr>
            </a:br>
            <a:r>
              <a:rPr lang="en-US" altLang="en-US" sz="4000" b="1" dirty="0" smtClean="0">
                <a:solidFill>
                  <a:srgbClr val="F47E1C"/>
                </a:solidFill>
              </a:rPr>
              <a:t>to promote!</a:t>
            </a:r>
            <a:endParaRPr lang="en-US" altLang="en-US" sz="4000" b="1" dirty="0">
              <a:solidFill>
                <a:srgbClr val="F47E1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875" y="4572000"/>
            <a:ext cx="22248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1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2017 National JMG</a:t>
            </a:r>
            <a:r>
              <a:rPr lang="en-US" sz="800" dirty="0"/>
              <a:t>®</a:t>
            </a:r>
            <a:r>
              <a:rPr lang="en-US" sz="1000" dirty="0"/>
              <a:t> </a:t>
            </a:r>
            <a:r>
              <a:rPr lang="en-US" dirty="0"/>
              <a:t>Leader Training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 smtClean="0"/>
              <a:t>Creating an Implementation Plan</a:t>
            </a:r>
            <a:endParaRPr lang="en-US" sz="5000" dirty="0"/>
          </a:p>
        </p:txBody>
      </p:sp>
      <p:pic>
        <p:nvPicPr>
          <p:cNvPr id="80900" name="Picture 4" descr="C:\Users\Randy.Seagraves\Desktop\ArchiveConvertedPDF\Sent Items_attach\JMG growing logo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699415" cy="252148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1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40675" name="Picture 3" descr="garden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ln w="12700">
            <a:solidFill>
              <a:srgbClr val="FAFD00"/>
            </a:solidFill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562600" y="5638800"/>
            <a:ext cx="629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6000" b="1" dirty="0" smtClean="0">
                <a:solidFill>
                  <a:srgbClr val="0099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cs typeface="+mn-cs"/>
              </a:rPr>
              <a:t>the Dream</a:t>
            </a:r>
          </a:p>
        </p:txBody>
      </p:sp>
    </p:spTree>
    <p:extLst>
      <p:ext uri="{BB962C8B-B14F-4D97-AF65-F5344CB8AC3E}">
        <p14:creationId xmlns:p14="http://schemas.microsoft.com/office/powerpoint/2010/main" val="9332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533400"/>
            <a:ext cx="74930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12"/>
          <p:cNvSpPr txBox="1">
            <a:spLocks noChangeArrowheads="1"/>
          </p:cNvSpPr>
          <p:nvPr/>
        </p:nvSpPr>
        <p:spPr bwMode="auto">
          <a:xfrm>
            <a:off x="615950" y="5181600"/>
            <a:ext cx="58442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 smtClean="0">
                <a:solidFill>
                  <a:srgbClr val="FFFFFF"/>
                </a:solidFill>
                <a:latin typeface="+mj-lt"/>
                <a:cs typeface="+mn-cs"/>
              </a:rPr>
              <a:t>who are the kids?</a:t>
            </a:r>
          </a:p>
        </p:txBody>
      </p:sp>
    </p:spTree>
    <p:extLst>
      <p:ext uri="{BB962C8B-B14F-4D97-AF65-F5344CB8AC3E}">
        <p14:creationId xmlns:p14="http://schemas.microsoft.com/office/powerpoint/2010/main" val="398466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8200" cy="60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12"/>
          <p:cNvSpPr txBox="1">
            <a:spLocks noChangeArrowheads="1"/>
          </p:cNvSpPr>
          <p:nvPr/>
        </p:nvSpPr>
        <p:spPr bwMode="auto">
          <a:xfrm>
            <a:off x="0" y="5883443"/>
            <a:ext cx="72858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 smtClean="0">
                <a:solidFill>
                  <a:srgbClr val="0066CC"/>
                </a:solidFill>
                <a:latin typeface="+mj-lt"/>
                <a:cs typeface="+mn-cs"/>
              </a:rPr>
              <a:t>who are the teachers?</a:t>
            </a:r>
          </a:p>
        </p:txBody>
      </p:sp>
    </p:spTree>
    <p:extLst>
      <p:ext uri="{BB962C8B-B14F-4D97-AF65-F5344CB8AC3E}">
        <p14:creationId xmlns:p14="http://schemas.microsoft.com/office/powerpoint/2010/main" val="31526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694730"/>
            <a:ext cx="8763000" cy="616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12"/>
          <p:cNvSpPr txBox="1">
            <a:spLocks noChangeArrowheads="1"/>
          </p:cNvSpPr>
          <p:nvPr/>
        </p:nvSpPr>
        <p:spPr bwMode="auto">
          <a:xfrm>
            <a:off x="155927" y="-152400"/>
            <a:ext cx="73187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5400" b="1" dirty="0" smtClean="0">
                <a:solidFill>
                  <a:srgbClr val="009900"/>
                </a:solidFill>
                <a:latin typeface="+mj-lt"/>
                <a:cs typeface="+mn-cs"/>
              </a:rPr>
              <a:t>who are the key players?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74978" y="5486401"/>
            <a:ext cx="7440498" cy="140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5500" b="1" spc="-150" dirty="0" smtClean="0">
                <a:ln>
                  <a:solidFill>
                    <a:srgbClr val="009900"/>
                  </a:solidFill>
                </a:ln>
                <a:solidFill>
                  <a:srgbClr val="FFFFFF"/>
                </a:solidFill>
                <a:latin typeface="+mj-lt"/>
              </a:rPr>
              <a:t>who are the stakeholders?</a:t>
            </a:r>
          </a:p>
          <a:p>
            <a:pPr eaLnBrk="1" hangingPunct="1">
              <a:lnSpc>
                <a:spcPts val="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5500" b="1" spc="-150" dirty="0">
                <a:ln>
                  <a:solidFill>
                    <a:srgbClr val="009900"/>
                  </a:solidFill>
                </a:ln>
                <a:solidFill>
                  <a:srgbClr val="FFFFFF"/>
                </a:solidFill>
                <a:latin typeface="+mj-lt"/>
              </a:rPr>
              <a:t>c</a:t>
            </a:r>
            <a:r>
              <a:rPr lang="en-US" altLang="en-US" sz="5500" b="1" spc="-150" dirty="0" smtClean="0">
                <a:ln>
                  <a:solidFill>
                    <a:srgbClr val="009900"/>
                  </a:solidFill>
                </a:ln>
                <a:solidFill>
                  <a:srgbClr val="FFFFFF"/>
                </a:solidFill>
                <a:latin typeface="+mj-lt"/>
              </a:rPr>
              <a:t>ollaborators?</a:t>
            </a:r>
          </a:p>
        </p:txBody>
      </p:sp>
    </p:spTree>
    <p:extLst>
      <p:ext uri="{BB962C8B-B14F-4D97-AF65-F5344CB8AC3E}">
        <p14:creationId xmlns:p14="http://schemas.microsoft.com/office/powerpoint/2010/main" val="29216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334962"/>
            <a:ext cx="7396162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563562"/>
            <a:ext cx="7472362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792162"/>
            <a:ext cx="7231062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33400"/>
            <a:ext cx="7848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609600"/>
            <a:ext cx="17399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12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6406" r="25626" b="12500"/>
          <a:stretch>
            <a:fillRect/>
          </a:stretch>
        </p:blipFill>
        <p:spPr bwMode="auto">
          <a:xfrm>
            <a:off x="301625" y="0"/>
            <a:ext cx="58674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3725" y="381000"/>
            <a:ext cx="5283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5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2" name="Picture 2" descr="ch1cov"/>
          <p:cNvPicPr>
            <a:picLocks noChangeAspect="1" noChangeArrowheads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399" y="0"/>
            <a:ext cx="88928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6406" r="25626" b="12500"/>
          <a:stretch>
            <a:fillRect/>
          </a:stretch>
        </p:blipFill>
        <p:spPr bwMode="auto">
          <a:xfrm>
            <a:off x="3276600" y="0"/>
            <a:ext cx="58674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886200" y="609600"/>
            <a:ext cx="513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ebdings" pitchFamily="18" charset="2"/>
              <a:buChar char=" "/>
              <a:defRPr/>
            </a:pPr>
            <a:r>
              <a:rPr lang="en-US" sz="1800" kern="0" dirty="0">
                <a:solidFill>
                  <a:srgbClr val="000000"/>
                </a:solidFill>
                <a:latin typeface="Trebuchet MS" pitchFamily="34" charset="0"/>
                <a:cs typeface="+mn-cs"/>
              </a:rPr>
              <a:t>JMG groups with gardens taking place at </a:t>
            </a:r>
            <a:br>
              <a:rPr lang="en-US" sz="1800" kern="0" dirty="0">
                <a:solidFill>
                  <a:srgbClr val="000000"/>
                </a:solidFill>
                <a:latin typeface="Trebuchet MS" pitchFamily="34" charset="0"/>
                <a:cs typeface="+mn-cs"/>
              </a:rPr>
            </a:br>
            <a:r>
              <a:rPr lang="en-US" sz="1800" kern="0" dirty="0">
                <a:solidFill>
                  <a:srgbClr val="000000"/>
                </a:solidFill>
                <a:latin typeface="Trebuchet MS" pitchFamily="34" charset="0"/>
                <a:cs typeface="+mn-cs"/>
              </a:rPr>
              <a:t>all 6 elementary campuses in my district</a:t>
            </a:r>
          </a:p>
          <a:p>
            <a:pPr lvl="1" algn="ctr" eaLnBrk="0" hangingPunct="0">
              <a:spcBef>
                <a:spcPct val="20000"/>
              </a:spcBef>
              <a:buClr>
                <a:srgbClr val="000099"/>
              </a:buClr>
              <a:buFont typeface="Webdings" pitchFamily="18" charset="2"/>
              <a:buChar char="0"/>
              <a:defRPr/>
            </a:pPr>
            <a:endParaRPr lang="en-US" sz="32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013200" y="1600200"/>
            <a:ext cx="208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ebdings" pitchFamily="18" charset="2"/>
              <a:buChar char=" "/>
              <a:defRPr/>
            </a:pPr>
            <a:r>
              <a:rPr lang="en-US" kern="0" dirty="0" smtClean="0">
                <a:solidFill>
                  <a:srgbClr val="000000"/>
                </a:solidFill>
                <a:latin typeface="Trebuchet MS" pitchFamily="34" charset="0"/>
              </a:rPr>
              <a:t>3</a:t>
            </a:r>
            <a:r>
              <a:rPr lang="en-US" kern="0" baseline="30000" dirty="0" smtClean="0">
                <a:solidFill>
                  <a:srgbClr val="000000"/>
                </a:solidFill>
                <a:latin typeface="Trebuchet MS" pitchFamily="34" charset="0"/>
              </a:rPr>
              <a:t>rd</a:t>
            </a:r>
            <a:r>
              <a:rPr lang="en-US" kern="0" dirty="0" smtClean="0">
                <a:solidFill>
                  <a:srgbClr val="000000"/>
                </a:solidFill>
                <a:latin typeface="Trebuchet MS" pitchFamily="34" charset="0"/>
              </a:rPr>
              <a:t> &amp; </a:t>
            </a:r>
            <a:r>
              <a:rPr lang="en-US" sz="1800" kern="0" dirty="0" smtClean="0">
                <a:solidFill>
                  <a:srgbClr val="000000"/>
                </a:solidFill>
                <a:latin typeface="Trebuchet MS" pitchFamily="34" charset="0"/>
                <a:cs typeface="+mn-cs"/>
              </a:rPr>
              <a:t>4</a:t>
            </a:r>
            <a:r>
              <a:rPr lang="en-US" sz="1800" kern="0" baseline="30000" dirty="0" smtClean="0">
                <a:solidFill>
                  <a:srgbClr val="000000"/>
                </a:solidFill>
                <a:latin typeface="Trebuchet MS" pitchFamily="34" charset="0"/>
                <a:cs typeface="+mn-cs"/>
              </a:rPr>
              <a:t>th</a:t>
            </a:r>
            <a:r>
              <a:rPr lang="en-US" sz="1800" kern="0" dirty="0" smtClean="0">
                <a:solidFill>
                  <a:srgbClr val="000000"/>
                </a:solidFill>
                <a:latin typeface="Trebuchet MS" pitchFamily="34" charset="0"/>
                <a:cs typeface="+mn-cs"/>
              </a:rPr>
              <a:t> </a:t>
            </a:r>
            <a:r>
              <a:rPr lang="en-US" sz="1800" kern="0" dirty="0">
                <a:solidFill>
                  <a:srgbClr val="000000"/>
                </a:solidFill>
                <a:latin typeface="Trebuchet MS" pitchFamily="34" charset="0"/>
                <a:cs typeface="+mn-cs"/>
              </a:rPr>
              <a:t>graders</a:t>
            </a:r>
            <a:endParaRPr lang="en-US" sz="32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400800" y="1676400"/>
            <a:ext cx="208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ebdings" pitchFamily="18" charset="2"/>
              <a:buChar char=" 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Trebuchet MS" pitchFamily="34" charset="0"/>
                <a:cs typeface="+mn-cs"/>
              </a:rPr>
              <a:t>Grade 3 &amp; 4 Science/math teachers </a:t>
            </a:r>
            <a:endParaRPr lang="en-US" sz="32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3886200" y="27432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0"/>
              </a:spcBef>
              <a:buFont typeface="Webdings" pitchFamily="18" charset="2"/>
              <a:buChar char=" "/>
              <a:defRPr/>
            </a:pPr>
            <a:r>
              <a:rPr lang="en-US" kern="0" dirty="0">
                <a:solidFill>
                  <a:srgbClr val="000000"/>
                </a:solidFill>
                <a:latin typeface="Trebuchet MS" pitchFamily="34" charset="0"/>
                <a:cs typeface="+mn-cs"/>
              </a:rPr>
              <a:t>s</a:t>
            </a:r>
            <a:r>
              <a:rPr lang="en-US" kern="0" dirty="0" err="1">
                <a:solidFill>
                  <a:srgbClr val="000000"/>
                </a:solidFill>
                <a:latin typeface="Trebuchet MS" pitchFamily="34" charset="0"/>
                <a:cs typeface="+mn-cs"/>
              </a:rPr>
              <a:t>cience</a:t>
            </a:r>
            <a:r>
              <a:rPr lang="en-US" kern="0" dirty="0">
                <a:solidFill>
                  <a:srgbClr val="000000"/>
                </a:solidFill>
                <a:latin typeface="Trebuchet MS" pitchFamily="34" charset="0"/>
                <a:cs typeface="+mn-cs"/>
              </a:rPr>
              <a:t> teacher, district science </a:t>
            </a:r>
            <a:r>
              <a:rPr lang="en-US" kern="0" dirty="0" err="1">
                <a:solidFill>
                  <a:srgbClr val="000000"/>
                </a:solidFill>
                <a:latin typeface="Trebuchet MS" pitchFamily="34" charset="0"/>
                <a:cs typeface="+mn-cs"/>
              </a:rPr>
              <a:t>coor</a:t>
            </a:r>
            <a:r>
              <a:rPr lang="en-US" kern="0" dirty="0">
                <a:solidFill>
                  <a:srgbClr val="000000"/>
                </a:solidFill>
                <a:latin typeface="Trebuchet MS" pitchFamily="34" charset="0"/>
                <a:cs typeface="+mn-cs"/>
              </a:rPr>
              <a:t>., academic </a:t>
            </a:r>
            <a:r>
              <a:rPr lang="en-US" kern="0" dirty="0" err="1">
                <a:solidFill>
                  <a:srgbClr val="000000"/>
                </a:solidFill>
                <a:latin typeface="Trebuchet MS" pitchFamily="34" charset="0"/>
                <a:cs typeface="+mn-cs"/>
              </a:rPr>
              <a:t>coord</a:t>
            </a:r>
            <a:r>
              <a:rPr lang="en-US" sz="1800" kern="0" dirty="0">
                <a:solidFill>
                  <a:srgbClr val="000000"/>
                </a:solidFill>
                <a:latin typeface="Trebuchet MS" pitchFamily="34" charset="0"/>
                <a:cs typeface="+mn-cs"/>
              </a:rPr>
              <a:t/>
            </a:r>
            <a:br>
              <a:rPr lang="en-US" sz="1800" kern="0" dirty="0">
                <a:solidFill>
                  <a:srgbClr val="000000"/>
                </a:solidFill>
                <a:latin typeface="Trebuchet MS" pitchFamily="34" charset="0"/>
                <a:cs typeface="+mn-cs"/>
              </a:rPr>
            </a:br>
            <a:endParaRPr lang="en-US" sz="32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6400800" y="2971800"/>
            <a:ext cx="228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0"/>
              </a:spcBef>
              <a:buFont typeface="Webdings" pitchFamily="18" charset="2"/>
              <a:buChar char=" "/>
              <a:defRPr/>
            </a:pPr>
            <a:r>
              <a:rPr lang="en-US" sz="1800" kern="0" dirty="0">
                <a:solidFill>
                  <a:srgbClr val="000000"/>
                </a:solidFill>
                <a:latin typeface="Trebuchet MS" pitchFamily="34" charset="0"/>
                <a:cs typeface="+mn-cs"/>
              </a:rPr>
              <a:t>PTO, MG, K</a:t>
            </a:r>
            <a:r>
              <a:rPr lang="en-US" sz="1800" kern="0" dirty="0" err="1">
                <a:solidFill>
                  <a:srgbClr val="000000"/>
                </a:solidFill>
                <a:latin typeface="Trebuchet MS" pitchFamily="34" charset="0"/>
                <a:cs typeface="+mn-cs"/>
              </a:rPr>
              <a:t>iwanas</a:t>
            </a:r>
            <a:r>
              <a:rPr lang="en-US" sz="1800" kern="0" dirty="0">
                <a:solidFill>
                  <a:srgbClr val="000000"/>
                </a:solidFill>
                <a:latin typeface="Trebuchet MS" pitchFamily="34" charset="0"/>
                <a:cs typeface="+mn-cs"/>
              </a:rPr>
              <a:t>, </a:t>
            </a:r>
            <a:r>
              <a:rPr lang="en-US" sz="1800" kern="0" dirty="0" err="1">
                <a:solidFill>
                  <a:srgbClr val="000000"/>
                </a:solidFill>
                <a:latin typeface="Trebuchet MS" pitchFamily="34" charset="0"/>
                <a:cs typeface="+mn-cs"/>
              </a:rPr>
              <a:t>wal</a:t>
            </a:r>
            <a:r>
              <a:rPr lang="en-US" sz="1800" kern="0" dirty="0">
                <a:solidFill>
                  <a:srgbClr val="000000"/>
                </a:solidFill>
                <a:latin typeface="Trebuchet MS" pitchFamily="34" charset="0"/>
                <a:cs typeface="+mn-cs"/>
              </a:rPr>
              <a:t>-mart </a:t>
            </a:r>
            <a:br>
              <a:rPr lang="en-US" sz="1800" kern="0" dirty="0">
                <a:solidFill>
                  <a:srgbClr val="000000"/>
                </a:solidFill>
                <a:latin typeface="Trebuchet MS" pitchFamily="34" charset="0"/>
                <a:cs typeface="+mn-cs"/>
              </a:rPr>
            </a:br>
            <a:endParaRPr lang="en-US" sz="32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56000" y="381000"/>
            <a:ext cx="5283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4" descr="http://business.pinterest.com/wp-content/uploads/2012/11/pinterest_badge_red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365500"/>
            <a:ext cx="1592262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2035175"/>
            <a:ext cx="2082800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8" name="Rectangle 7"/>
          <p:cNvSpPr>
            <a:spLocks noChangeArrowheads="1"/>
          </p:cNvSpPr>
          <p:nvPr/>
        </p:nvSpPr>
        <p:spPr bwMode="auto">
          <a:xfrm>
            <a:off x="1862138" y="3925888"/>
            <a:ext cx="5273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www.pintrest.com</a:t>
            </a:r>
            <a:r>
              <a:rPr lang="en-US" altLang="en-US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/jmgkids</a:t>
            </a:r>
          </a:p>
        </p:txBody>
      </p:sp>
      <p:sp>
        <p:nvSpPr>
          <p:cNvPr id="287749" name="AutoShape 14" descr="https://twimg0-a.akamaihd.net/profile_images/2284174758/v65oai7fxn47qv9nectx.png"/>
          <p:cNvSpPr>
            <a:spLocks noChangeAspect="1" noChangeArrowheads="1"/>
          </p:cNvSpPr>
          <p:nvPr/>
        </p:nvSpPr>
        <p:spPr bwMode="auto">
          <a:xfrm>
            <a:off x="4545013" y="-144463"/>
            <a:ext cx="27146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7750" name="AutoShape 16" descr="https://secure.gravatar.com/avatar/2f4a8254d032a8ec5e4c48d461e54fcc?s=420&amp;d=https://a248.e.akamai.net/assets.github.com%2Fimages%2Fgravatars%2Fgravatar-org-420.png"/>
          <p:cNvSpPr>
            <a:spLocks noChangeAspect="1" noChangeArrowheads="1"/>
          </p:cNvSpPr>
          <p:nvPr/>
        </p:nvSpPr>
        <p:spPr bwMode="auto">
          <a:xfrm>
            <a:off x="0" y="-122238"/>
            <a:ext cx="27146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7751" name="AutoShape 18" descr="https://secure.gravatar.com/avatar/2f4a8254d032a8ec5e4c48d461e54fcc?s=420&amp;d=https://a248.e.akamai.net/assets.github.com%2Fimages%2Fgravatars%2Fgravatar-org-420.png"/>
          <p:cNvSpPr>
            <a:spLocks noChangeAspect="1" noChangeArrowheads="1"/>
          </p:cNvSpPr>
          <p:nvPr/>
        </p:nvSpPr>
        <p:spPr bwMode="auto">
          <a:xfrm>
            <a:off x="134938" y="30163"/>
            <a:ext cx="271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7752" name="AutoShape 20" descr="https://secure.gravatar.com/avatar/2f4a8254d032a8ec5e4c48d461e54fcc?s=420&amp;d=https://a248.e.akamai.net/assets.github.com%2Fimages%2Fgravatars%2Fgravatar-org-420.png"/>
          <p:cNvSpPr>
            <a:spLocks noChangeAspect="1" noChangeArrowheads="1"/>
          </p:cNvSpPr>
          <p:nvPr/>
        </p:nvSpPr>
        <p:spPr bwMode="auto">
          <a:xfrm>
            <a:off x="271463" y="182563"/>
            <a:ext cx="269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7753" name="AutoShape 22" descr="https://secure.gravatar.com/avatar/2f4a8254d032a8ec5e4c48d461e54fcc?s=420&amp;d=https://a248.e.akamai.net/assets.github.com%2Fimages%2Fgravatars%2Fgravatar-org-420.png"/>
          <p:cNvSpPr>
            <a:spLocks noChangeAspect="1" noChangeArrowheads="1"/>
          </p:cNvSpPr>
          <p:nvPr/>
        </p:nvSpPr>
        <p:spPr bwMode="auto">
          <a:xfrm>
            <a:off x="406400" y="334963"/>
            <a:ext cx="271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7754" name="Picture 24" descr="http://takedesigns.com/wp-content/uploads/2012/11/design2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639763"/>
            <a:ext cx="1125538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2" descr="http://www.sla-ecommerce.com/Portals/178874/images/Red%20Pin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4176" flipH="1">
            <a:off x="6232525" y="2224088"/>
            <a:ext cx="300672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9551">
            <a:off x="6738938" y="1497013"/>
            <a:ext cx="21764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57" name="Rectangle 7"/>
          <p:cNvSpPr>
            <a:spLocks noChangeArrowheads="1"/>
          </p:cNvSpPr>
          <p:nvPr/>
        </p:nvSpPr>
        <p:spPr bwMode="auto">
          <a:xfrm>
            <a:off x="1800225" y="2593975"/>
            <a:ext cx="61737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300" smtClean="0">
                <a:solidFill>
                  <a:srgbClr val="3366FF"/>
                </a:solidFill>
                <a:latin typeface="Aharoni" pitchFamily="2" charset="-79"/>
                <a:cs typeface="Aharoni" pitchFamily="2" charset="-79"/>
              </a:rPr>
              <a:t>www.facebook.com/</a:t>
            </a:r>
            <a:r>
              <a:rPr lang="en-US" altLang="en-US" sz="2300" smtClean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juniormastergardener</a:t>
            </a:r>
          </a:p>
        </p:txBody>
      </p:sp>
      <p:sp>
        <p:nvSpPr>
          <p:cNvPr id="287758" name="Rectangle 17"/>
          <p:cNvSpPr>
            <a:spLocks noChangeArrowheads="1"/>
          </p:cNvSpPr>
          <p:nvPr/>
        </p:nvSpPr>
        <p:spPr bwMode="auto">
          <a:xfrm>
            <a:off x="1930400" y="1104900"/>
            <a:ext cx="506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 smtClean="0">
                <a:solidFill>
                  <a:srgbClr val="66CCFF"/>
                </a:solidFill>
                <a:latin typeface="Arial Black" pitchFamily="34" charset="0"/>
                <a:cs typeface="Arial" pitchFamily="34" charset="0"/>
              </a:rPr>
              <a:t>www.twitter.com</a:t>
            </a:r>
            <a:r>
              <a:rPr lang="en-US" altLang="en-US" smtClean="0">
                <a:solidFill>
                  <a:srgbClr val="66CCFF"/>
                </a:solidFill>
                <a:latin typeface="Arial Black" pitchFamily="34" charset="0"/>
                <a:cs typeface="Arial" pitchFamily="34" charset="0"/>
              </a:rPr>
              <a:t>/jmgkids</a:t>
            </a:r>
          </a:p>
        </p:txBody>
      </p:sp>
      <p:pic>
        <p:nvPicPr>
          <p:cNvPr id="19" name="Picture 2" descr="http://www.istrategyconference.com/app/media/photos/blog/a_spell_the_word_retweet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4357">
            <a:off x="7197725" y="331788"/>
            <a:ext cx="1212850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60" name="Rectangle 1"/>
          <p:cNvSpPr>
            <a:spLocks noChangeArrowheads="1"/>
          </p:cNvSpPr>
          <p:nvPr/>
        </p:nvSpPr>
        <p:spPr bwMode="auto">
          <a:xfrm>
            <a:off x="1795463" y="5334000"/>
            <a:ext cx="5895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663300"/>
                </a:solidFill>
                <a:latin typeface="Aharoni" pitchFamily="2" charset="-79"/>
                <a:cs typeface="Aharoni" pitchFamily="2" charset="-79"/>
              </a:rPr>
              <a:t>www.instagram.com/jmgkids</a:t>
            </a:r>
          </a:p>
        </p:txBody>
      </p:sp>
      <p:sp>
        <p:nvSpPr>
          <p:cNvPr id="287761" name="AutoShape 2" descr="data:image/jpeg;base64,/9j/4AAQSkZJRgABAQAAAQABAAD/2wCEAAkGBxQTEhUUEhQWFhQVFBUWFRcUFBgUFRQVFBwXFxQUFBQYHCggGBolHBQVITEhJSksLi4uGB8zODMsNygtLisBCgoKDg0OGhAQGywcHx0sLCwsLCwsLCwsLCwtLjIsLCwsLCwvLCwsLCwsLSwsLCwsLCwsLCwsLCwsLCwsLCwsLP/AABEIAOEA4QMBIgACEQEDEQH/xAAcAAABBQEBAQAAAAAAAAAAAAAFAAMEBgcCAQj/xABHEAABAwIBBwQPBwMEAgMAAAABAAIDBBEhBQYSMUFRcRNhgZEHFBUiIzJCUnOSobGywdEkM1NicoLwNNLhJVSiwhZDROLx/8QAGwEAAwEBAQEBAAAAAAAAAAAAAAECAwQGBQf/xAAuEQACAgEDAgUDAwUBAAAAAAAAAQIRAxMhMQRBBRJRYcEUcYFyscIkMjM08SP/2gAMAwEAAhEDEQA/ANxSSSQAkkkCy/nVT0gtI677XEbLF/SPJ6UDSbdIOpLK6vskzPvyTGRjG1+/dzXOAB6ENmz0qtfKu6AAPYFlrR83l7lzxShFyfY2a6V1jLs9KvRJ03/y3MlT571TjYvdj7F3dP0mTPFyh22ON9TBGzXSusR/87qrfeP9n0XYz5qvxHdP/wCLi1Ed+hL1NruldYuzPqp893WOtONz4qfPd1/NGqg+nkbJdK6yAZ7VHnu69vUum561G17rcUtVB9PI126V1kQz0qMLvdr3/wCF4c9ajz3fzejVQtCRr10rrHXZ71PnuXDs+KkeW7rA9iNVD0JGy3SusVdn1VbJHJp2fdX+I72fwJ6iDQkbfdK6wt2f9Xsld7PomndkCr/Ff1j6J6iFov1N5SWDM7IVXf713Ta3VZGMm9lCcGzwyQc40Cf3Nw9iPOhaLNhSVczfzyp6mzQdCQ+Q8i5O5rtTvfzKxAq07M2muT1JJJAhJJJIASRSVfz1y6KSnc8W0z3sd8e/N7EjcLE9CBpWAc/89u17wwHwvlPwIjuL2H5sRwWUVMr3k3JJOJJxJJ1kk61DrKkyOJJvckk7STiSSjva+KxlI+14b0ym37US8iZK0mAnbf3lGKjJAs3DaUUzZphyDD+r3lEq6IAN6V8PHncus8vu/k5fFl5MWRLs/kq9Rk4aBw2D3hQaekAcOKstePBu6PeEIiHfDivf+DOsEvu/2R4ycnZV+17k4bT7ynG0t9nNj/OKltGJ2C56rnFPaIsb4D3gbl5aUtz2yWyIYpevUnxTWAvu/mClsAvq369l8DxKcZb+c/uUWBFbSXJwwN9/8CcZSc3sH82KWHYi5+q6AGrXw/ylZJE7UG7bfq5k2+lG72m3Wp7gPZuXrhzdATsQLdSjd1XTTqTm2Hb7EUdx32t7kw9otq96LKBT6fh0fRRpIQPptRSbb7tSE5bqdCMm+J1ncLXPsVRbYPZEKeVjTiRzgYqM+pj3/NVGaZ0huThsGwf5T0cDbY26cF1LF6s45dR7FkNRH5w6iuDUM2GyBNbGdrf5uSmpBuT0/cn6j2LPSVxBwP1Wr5h586RbBUOvezWPOu+oNedvMetYDk6cseGk96Tb9JOohWWKYt2cVLXlZqmskdz6kBXqpvY2zj7Zg0Hm8kVmne5p8Rx57Ajo51clojmap0JJJJAhLFezFlUuqGRA4Rsvr8p+u/PYBbQ84FfOfZBnLsoz32OA6A1qib2NcSuQFiGHQVcXtsVUWalb5j3y55M9R4It5/j5Lrm1/Ts4u95T+UDq6VGza/p2cXe8p/KbvF6V57p/9/8AMvk+P45/jy/f+QMrneDd0e8IRA/vgiVa7vHfzaEJhPfDoX6R4Lvgn+r4R4aXILLrXvbWdtr4rtp33w3KI52J/Ubdaca7HCw+XErysuT3UeETYne3E39mv+YpwP59e5MAnffZh/MF0Hauv+c6gGiTynH+c6c0terWQowcfkeK95S1/pfj1XQTRKDz8l5JIMcVHB5964L+br+qBUOmTVYDWbcE05+G23vKb0+F8dm5cufuQOjyR+/3qvZ1jwOrZJ8KOPPOgmcn3R/S8/8AErSHKFP+1lFibYJ2M7Xa9x1D/POuNIaK6e267mfLXJKjN9ern1KyZLybFNT8nE0ma93E2GgfJs78M6rb8bIPFETEwaAGJu4eMbWtfcpkALGktcWki1w6xNyMOsBaQgx5I7Al1KRI24xDxcbiDijdQOZR6toEjQPPb71KrRZxXNl2Zt0+8WWTsXZWMVcxt7CQGM3OBviPa0L6CaV8sZBnLaqAj8aP4gvqSnPehOHAsq3HEkklZkcy6jwXzXn0f9RqfSD4Wr6Ul1HgvmjPx3+o1PpB8LVnk4NsH9xBjvY8CrdMcVTWPwPA+5W+V2K5pHqfBOZ/j5Lvm1/Ts4u+Ip7KmpvEqLm277Ozi73lPZVkwb0/Jee6d/1/5l8nx/HV/wCWX7/yBlce8dzD5hCIDiOKI5Ql8G7gPeEIhl74cV+meBK+nn+p/sjwrAxOLtfjH3p1h+mFtm5QjJicdbj7042fD+dS8pLlnuY8IINffZbjzpxsnRzKCyYcfptTkUhcdEBzifJaCSd1gMVNFMmiTV1nHftXtxu2e3mRGjzVrJMTFyYP4rhHhs73WOpEosxJzrmhGGq7z/1VLHJ9jF5YLuVtzvdbguHv143tuVnlzDnAwlhPS9vvCF1ma1XGCeR5QDbE4Sf8R33UEacl2BZYPuCi73rl7v5zJmR5BIcCCBYgghw4g4hN8rgpo0Q69269/wCbUJy790/9D/hKnOkUeWzgQRgRiN4OB9l1UdmKStUUCLFdthxs7oOw9O9P1mT3wuIsS2/euAJBHPuKegkFrEdBF13bNbHynFxY/RUwGs4c5wRGGnBs9v3bTpXPluHiho2tGu+8BD4jGMdBuGrvb+xO1eUydhPQU4yaM5+Z8Hks15WDe9vvCJ5V8dw4e4IdkLJ75JWySAtY03GkLFzhqsNw135lLylPpPcRqvr4YLnyO5Hdgg4w37jWSv6mH00XxtX1XS+KF8o5Ld9og9NF8bV9XUvihVAzzdh1JJJaGJzLqPBfMefzv9SqvSD4Wr6cl1HgsQy5kGmmrp3Swh7jJiSXDYBsPMonwa4nTM4M9gTzI9VZQeSdBrj+hpdbiQMCrhX5nULKeWRtK3Tawlp0nmzthtpKV2L3yRRVoaSAY9JtvxNFw0h+azWrNQi3udmPrs2GMlj2ut/t/wBKdQ52zRsDADhfbvN05NnZM+174c4VyyXmjRObR8pFOX1ML3PPLENa9jY3Oc7aCS42AwxNxgvMk5oUhYA5sj5uWlaQZeRc6ONzwORBGjJcNbfEaziLWWa6TCp+dRV+py5c08qayO75KPJluRwLSXY8P5sSpqt9wQScb2eBjwcNS0GfJkDqeiibTODpJX3GmGOGhpGTlXgG50WEc3OmM48j00dNy0TGtcyXk3iOV0zMCWuuXAEOBFivoYOqzdOqxulzRyfTYXtRmPbJJOBBubi2o31FdsnO49RWk5m5r5OrIJZ6mnY5zJCHPLnC4DWkXAOuxRGkzZoKWQ1EdOyJzRdukSeSaPKdpEjT92G1cbx3ud6z1tQBzbzIfIBJVExsIBEY+9cDj31xaMdZ5gjeU87MnZLaWNsHj/1wjTlP63k36ys6z57JskrnQ0biyLEOl1Pk/SfJbr5zzLO2Rkm5xJxPPzlawxpcGGTK5cmrZQ7MFRISKWBkY2OlJe71Rh7VAGemVZDftoM5mQst7QVWsjUYOwngLq85HoALXZ1uC7ceGFXI48mZrgHjO3KzMe2g/mfCy3sAU6h7LFTGbVMDJBtdCSx3qnBFa+iaW/djocFS8tUDdxHEJzxY2riTDPK6aNNydnXk/KgDHWL/AMOYaErT+R4N+ooNnFmXIy76UmVg1xn75o5rC0g4WPMVjdZTFruGoj3hXnMnslyQFsVYS+HU2TEyR/q85vtXFPGnyduPK1wQ3zncT1pp05BuL3Wr1+bdDVvFS6njmc4XdYkCZpx0mlpHhPi1a8USpOxxkiRoeylYWuFwdJ/92HBY6XudD6j2MYGUN7T0fQpd0wNTXda2w9i/JX+0b67/AO5cnsYZL/2jfXf/AHJ6XuL6l+hindm3kHrXnd38hW0nsZZL/wBmz15P7k0/sa5L/wBmz15P7ktJD+pfoYlVZYe4WGA2naUOdNxW7ydjnJg/+Iz15P7kOrMwsnNGFK313/3J+RIl5m+xjuSX/aYPTw/G1fW1L4oWBz5u0sc8ZjhDSJYyLOdgQ4EbVvlL4oWkTLI7HUkklRmcy6jwWQ15+2z+k+QWvS6jwWQ1/wDWz+k+QUT4NMXJYqeBr4yx3iuaWngcCqFlOurMnuMZfJGwm4kjY3k5dgcS5h0X2GLbrQMnHAIs1oIsQCNxFx1KEUzE3Z6zgNAqpLNADRaPvbDRHkY4YY3Tf/nFUL2rJRr8zyjpE20LA3Jx1jZZbrHQxfhx+o36KQygi/Cj9Rv0VIk+eIc7p2MbGyqkaxjg5rQWkhwOkDpuaXnHEi9jc3BuVJZnFlCtJhjlmn5QgGNkbNA4i2kWs8G0WBJuBvX0EKCL8KP1G/Rc1b2wRvcxrRYYBoA0nHBow5yFQrKfm/kw0dO2nLg5zHF8pGp9Q/G3O2NuiOc23LLOynngZXmkhd4Np8K4H7x41tv5o9p4K+Z85bNJSPeD4Q+DjO+R9y53xOWANxKcUKTo7hajlFQi2k/AbBqJ47lBoodp1DVzlPy1R1LZUjCTb4LJSVYbg0ADcEfybXKiZPkLjZuO8nUFacnwec89GAVKTkc8oMsVbXYIHVZQBwNiNxT9VGLd68+9ApIXueGW1+UNQG87k2mhLG3yRq6ha67mdLf7foq5Vxblc8rZKdEzlIyS1o7++7z/AKoDVQaQ0h+76rORtjdB7sY53mnkFNM7wMju8JP3Tzq16mk24FbXQVvJS3/9crgHbmSnU8cz9R/MB5y+X6mGxW29j/LPblFoyEl7ByUh26u8k42AN94WTOpO0a6DcLwoRm3XmSIB/jtJY/8AUw2PXa/SixKBHDkw9PuTDypYyLMg+UdRRaYoNlE4FJlopOUfvo/Ss+ILaaXxQsUyj99H6RnxBbXS+KFURZB1JJJUZnMuo8Fj+UD9tn9J8gtgl1Hgseyh/Wz+k+QUT4NcXJZsnHBGISg2T9SLwrNFMmxlSGFRY1IYVRA+0oLnNPbk273F3qC49pajLSqvnK/w7Rujd7XN+ioS5Md7MVfeSGAHBrTIeLsB7AVRKeJWLsmS3yjIDqDIgOGiD7yUIpmauIW0FsZzY5L3oDRs9+1Q5GkkNGs6zuG1S5cSuKdvfPO6wHz9yJcmaCFHIGANbqCKU86r8T8UYyfYkAm19qqJSiT5J0zDlN0btIY7wdThuKcylEGHRBuRr5kFndirnaNPIi/ZPfJUtIj0YoTcabrPkdsc1jAbNtvd1KtV2TOQmdFrbhok+U1w28+sdCjZMyzLAw8naxe098L22G3HDqRGWR8rtKRxcdXAbgAs5NMxlGgJW0OB5kb7FdSYqx0Z1TRkfuju5vsLk/PS3B4BDs3To5Qp7fjNB/d3tvaoa2DFPejacjT6FS9uyRrX/ub3jvYG9at11RZXaNRCd4kb8J+Su0LrhZm7PXlR5CnnlRpCkwRGmKDZROBRaYoNlE4FSzRFLygfDR+lZ8QW20vihYhX/fR+lZ8QW30vihXAnIOpJJKzM5l1Hgsfyj/Wz+k+QWwS6jwWO5SP22f0nyCjJwa4uSy5POCLxFBsnnBF4iskWyZGVJYVFjKkMKpGbH2lVLOR1qhvOxw6iCrW0qp5497JE/c6x4Ow99lQLkwvsoRWr3nzmROHq6P/AFKAUkhFrHar12XaH7mcfmiPHx2/91n8DlrBmc1uTTPjiF7Tzt0njVqKZfrvvTUmBDhs18E2Z0SmyC+tFKOdtxc3F8bHGyCPZfEal3ESE06NIljrKmMklmDdxN0KnnbfWFFc8puOK5RKVml7Bbl2hrRidJ7Wiw2lWJk24Kq5PGnIHeTHcN53HWehWOmdchJMwyMn1bzo/tCGZtR6VfTgfjNPqnSPsBUqvnAapXY3peUrC/ZExzul3eN97upOXBniW5oWUn+HgHO8+wBXelPehZ9PLp1jWjyGjrcb+4BX6n8ULA6mOPKjSFOyFRpHJMERpnIPlA4FFJ3IPlA4FS2aIp9afDR+lZ8QW4UvihYdWHw0fpWfEFuNL4oWkOCMg6kkkrMzmXUeCxzKf9bP6T5BbHLqPBY1lT+un9J8goycGuLkseTjgjEJQbJ+oIxCsUWyZGU+wqNGVIYVaIY8CgGeMGnCd9kcJUDKLdJpHMmJGc5UohW0bojbTI72/kys8U827gSsS0S1xBBBBIIIsQRgQQdRBW1vkNPOQfEeceY7Cqr2R82ib1cQvgOWaNmzlRzatLdr3q4MJxKQ03C9aFHgdjiiccWkMFrVnO9iHyZb4uI2tPyTjKlvlAtPOPmpgpinW06VApEA1LNlzwBSZG5+vvG/8j9ETbTrttOgfnRxCA0AAWA2KfTS2Fymm01sXIdXVdsAkTfm4JNfW3NlpGYdEKakMr8HTASOJwIjaDyYPQ4u/cqHmTkE1UunIPARuGnfy3axEPYTzcVd858p6REDNuMltjdjOn5KJSNoQoJ5pXlmdKfKcTwGwdQC0cHBVDM+i0IwTrKtWmostnsjlGkcu3uTEhUtjRHmKEZQOBRSYoRXnBSUio1Z8NH6SP4gt0pfFCwqp++j9Kz4gt1pfFC2hwRkHUkklZmcy6jwWNZUP26f0nyC2WXUeCxjKx+3T+k+QUZODXFyWPJ5wReEoLk44BGISsUWybGU80qNGU+0qiB4lRJwpF0zKExFMzqybptJAVbyTlXQPJS8Gk7fylaFXR3BVCziyRrICC0VjOrMg3M1G241uhGtu0mLe38usbLqo0k+ibHAg2IOBBGsEbFfaHLUkB0X3c0c+I4KfWUNFXDSeByh1yMIZLuGkbWf+4HUtYzozlCypUlQ060Ugp4jtTNVmHMzGCdjxsEgMTv+zfaFCORMosw7Xc7nY5jx/wAXLojlj3OaeB9g06kiG1Q6ipjb4oUHuVlE4dqvH6rNHWXAKRT5m1kn3skcI299yjh+1lx7UpZIdkTHp33BGUcoc6l5uZqy1REkmlFAcdOw0pOaIH4iLcVZ6DNijpe/lPLOGOlNYMB3iG5HrEpnKudhf3sHDTOoD8o2+5YSlZ1QxqIUynlSOljbBA0AgWYwXIaDrc47TtudZUfNfJrpH6TsbnScTtJQnI2S3SPubkk4k4k8Vp2RKERtAAWbZoG6KPRaAFL0lHjTt1FiE8piQrt7kxI5IYxMUJrzgicpQmvOBQUiqVJ8PH6VnxBbvS+KFg0/38fpY/iC3ml8ULaHBnk5HUkklZmcy6jwWK5XP26f0nyC2qXUeCxPLJ+3T+k+QUZODXFyWLJzsAjERQLJzsEZhcsTRk1jk+0qKwp5pTIHwV49cgr0lMRDqWIHX091YpAh1VEgpFAytkkHUFV6qgcw3bcHeDZaZW0yB1dJdNMdWU+HLdRHhpaQ/MPmpTc75B40YPAqfUZOG5QZMkhVYqZ47PJ+yMdJ/wAKJPnNUv1WbwFypHcgKRDksbkWKmAhDJKbvc55/McOgakeyVkW5F0VpMngbEdoqVS2Oh7JNCGDAKxUzFDpYkRiCkB9q9JXIK8JSEePKYkKcc5MSFAxiUoTXuwRKZyEV7sEikViY+Hj9LH8QW+UvihYDIfDx+lj+ILfqXxQt4cGWTkdSSSVmZzJqKw/L5tXT+kv1gLcXBYz2Qqbkq3S2SNB6WYH2aKifBpj5J2TZMAjUL1Vcl1CPwTLA2aC8b081yHRSqSyRBNEwOXWkowkXQemKh0lMStXemuHORYUD6iG6F1FMj0gUWWJFjKzNSKI+kVmlp1HdSp2MrwpFIho0YFKno6ZFgQqalROngTkcKkMakIcianwU0CvdJIQ7pLkuTReuHSIChxzlGlevJJVFllSsdHM0iEV8mBUyeVBMoz4IRSBQdeeIDbLH8QX0FS+KFg+adNy1dE3WGkyHg3V7S1b1E2wC6IcGOTk7SSSVmYlS+yTkMzwaTBeSM6bee2tvSPkrom5ow4EFDGnR8/ZMq7KzUdXdeZ9ZpPikdPA0lpN3saNW97R7wq1Q5R51zyjR0xkpIvEU6ksmVZp8oBTo64b1A6D7Zk4JkEbWDenRWBFioL8qveUQgVgXQrAixUFC5ckod26N697cCLCiW4LgtUftsb1yasIsKJOiugFDNWN687cG9FjoIAr3TQ01o3rk1o3osKCnKLkzIYa0b026tCBUE3TJp8yGurQmn1oSHQQfMoss6hSVo3qDUV4TodEypqVXco1S8rK/nRjMzNV9XI2SVpEIIIBH3v/ANferjEUpJFp7FOQi1hqHizpbaN9YYNXXr6lpSYo6cMaGgak+t0qOZu3YkkkkxCSSSQA1PAHixCoGc3Y9ZIS+Hwbztb4p/U35haIkk1Y02uDA6vN+rhOMemBtYb+w2KjCeVuBjkH7HfRfQElM12sKO7JcZ2KHjRosrMMbWSeY/1HfRditk8yT1HfRbd3Jj3JdyY9yNND1mYl29J5knqO+i97ek8x/qO+i2zuTHuS7kx7kaaFqsxPt6TzH+o76L3t6TzH+o76La+5Me5LuTHuRpoNVmKdvSeY/wBR30S7ek8x/qH6La+5Me5LuTHuRpoNVmJmuk8x/qO+i87dk8x/qO+i23uTHuS7kx7kaaDVZiBrZPMk9Q/ReduSeZJ6jvotw7kx7ku5Me5Gmg1WYcayTzH+o76Ll1VJ5knqO+i3PuTHuS7kx7kaaDVZhBqZPMk9R30XBqJPMk9R30W9dyY9yXcmPcjTQarMBdJKdUcnqO+ikUuQquY97EWje86I6tfsW7jJce5Px0rW6gn5EJ5GZrm32NwCH1B5RwNwNTB0eV09S0mkpGxgBoT4C9VJUQ22JJJJMQkkkkAJJJJACSSSQAkkkkAJJJJACSSSQAkkkkAJJJJACSSSQAkkkkAJJJJACSSSQAkkkkAJJJJACSSSQAkkkkAf/9k="/>
          <p:cNvSpPr>
            <a:spLocks noChangeAspect="1" noChangeArrowheads="1"/>
          </p:cNvSpPr>
          <p:nvPr/>
        </p:nvSpPr>
        <p:spPr bwMode="auto">
          <a:xfrm>
            <a:off x="138113" y="-136525"/>
            <a:ext cx="2635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 smtClean="0">
              <a:solidFill>
                <a:srgbClr val="333300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8776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018088"/>
            <a:ext cx="1296987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263784" y="6186487"/>
            <a:ext cx="5797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smtClean="0">
                <a:solidFill>
                  <a:srgbClr val="009900"/>
                </a:solidFill>
                <a:latin typeface="Love Ya Like A Sister" pitchFamily="2" charset="0"/>
                <a:cs typeface="Arial" pitchFamily="34" charset="0"/>
              </a:rPr>
              <a:t>www.jmgkids.us</a:t>
            </a:r>
            <a:endParaRPr lang="en-US" altLang="en-US" sz="4000" dirty="0" smtClean="0">
              <a:solidFill>
                <a:srgbClr val="009900"/>
              </a:solidFill>
              <a:latin typeface="Love Ya Like A Sister" pitchFamily="2" charset="0"/>
              <a:cs typeface="Arial" pitchFamily="34" charset="0"/>
            </a:endParaRPr>
          </a:p>
        </p:txBody>
      </p:sp>
      <p:sp>
        <p:nvSpPr>
          <p:cNvPr id="3" name="Heart 2"/>
          <p:cNvSpPr/>
          <p:nvPr/>
        </p:nvSpPr>
        <p:spPr>
          <a:xfrm>
            <a:off x="7645400" y="5218113"/>
            <a:ext cx="915988" cy="815975"/>
          </a:xfrm>
          <a:prstGeom prst="heart">
            <a:avLst/>
          </a:prstGeom>
          <a:solidFill>
            <a:srgbClr val="C82808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15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lum bright="70000" contrast="-70000"/>
          </a:blip>
          <a:srcRect l="6255" r="6255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500" dirty="0" smtClean="0"/>
              <a:t> 2017 </a:t>
            </a:r>
            <a:r>
              <a:rPr lang="en-US" sz="4500" dirty="0" smtClean="0"/>
              <a:t>JMG</a:t>
            </a:r>
            <a:r>
              <a:rPr lang="en-US" sz="1500" dirty="0" smtClean="0"/>
              <a:t>®</a:t>
            </a:r>
            <a:r>
              <a:rPr lang="en-US" sz="2000" dirty="0" smtClean="0"/>
              <a:t> </a:t>
            </a:r>
            <a:r>
              <a:rPr lang="en-US" sz="2000" dirty="0" smtClean="0"/>
              <a:t> </a:t>
            </a:r>
            <a:r>
              <a:rPr lang="en-US" sz="4500" dirty="0" smtClean="0"/>
              <a:t>Specialist Training</a:t>
            </a:r>
            <a:endParaRPr lang="en-US" sz="4500" dirty="0"/>
          </a:p>
        </p:txBody>
      </p:sp>
      <p:pic>
        <p:nvPicPr>
          <p:cNvPr id="80900" name="Picture 4" descr="C:\Users\Randy.Seagraves\Desktop\ArchiveConvertedPDF\Sent Items_attach\JMG growing logo_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6699415" cy="252148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609600"/>
            <a:ext cx="17399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47638"/>
            <a:ext cx="7827963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80962"/>
            <a:ext cx="7823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19087"/>
            <a:ext cx="782320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8162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766762"/>
            <a:ext cx="7691437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5362"/>
            <a:ext cx="76962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82600"/>
            <a:ext cx="7848600" cy="114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0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609600"/>
            <a:ext cx="17399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838200"/>
            <a:ext cx="80946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447800"/>
            <a:ext cx="8178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82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temporary Photo 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7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oodDog Cool"/>
        <a:ea typeface=""/>
        <a:cs typeface=""/>
      </a:majorFont>
      <a:minorFont>
        <a:latin typeface="Albertus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3333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3333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1290</Words>
  <Application>Microsoft Office PowerPoint</Application>
  <PresentationFormat>On-screen Show (4:3)</PresentationFormat>
  <Paragraphs>348</Paragraphs>
  <Slides>73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94" baseType="lpstr">
      <vt:lpstr>Arial</vt:lpstr>
      <vt:lpstr>Georgia</vt:lpstr>
      <vt:lpstr>Wingdings</vt:lpstr>
      <vt:lpstr>Times New Roman</vt:lpstr>
      <vt:lpstr>Albertus Medium</vt:lpstr>
      <vt:lpstr>Calibri</vt:lpstr>
      <vt:lpstr>Arial Black</vt:lpstr>
      <vt:lpstr>Trebuchet MS</vt:lpstr>
      <vt:lpstr>Candara</vt:lpstr>
      <vt:lpstr>Love Ya Like A Sister</vt:lpstr>
      <vt:lpstr>Lucida Grande</vt:lpstr>
      <vt:lpstr>GoodDog Cool</vt:lpstr>
      <vt:lpstr>Aharoni</vt:lpstr>
      <vt:lpstr>Courier New</vt:lpstr>
      <vt:lpstr>MS PGothic</vt:lpstr>
      <vt:lpstr>Berlin Sans FB Demi</vt:lpstr>
      <vt:lpstr>Symbol</vt:lpstr>
      <vt:lpstr>Webdings</vt:lpstr>
      <vt:lpstr>Contemporary Photo Album</vt:lpstr>
      <vt:lpstr>27_Custom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Funding your Programs</vt:lpstr>
      <vt:lpstr>Example:</vt:lpstr>
      <vt:lpstr>FUNDING: Steps for Success!</vt:lpstr>
      <vt:lpstr>Background of specific program/project </vt:lpstr>
      <vt:lpstr>Use the background to BUILD your story! </vt:lpstr>
      <vt:lpstr>FUNDING: Steps for Success!</vt:lpstr>
      <vt:lpstr>Identify Community/agency partners</vt:lpstr>
      <vt:lpstr>Donors like Collaborators</vt:lpstr>
      <vt:lpstr>Donors like Collaborators</vt:lpstr>
      <vt:lpstr>FUNDING: Steps for Success!</vt:lpstr>
      <vt:lpstr>Build a Draft proposal</vt:lpstr>
      <vt:lpstr>Build a Draft proposal</vt:lpstr>
      <vt:lpstr>Identify Community/agency partners</vt:lpstr>
      <vt:lpstr>Budget Section</vt:lpstr>
      <vt:lpstr>FUNDING: Steps for Success!</vt:lpstr>
      <vt:lpstr>Identify potential donors or funds</vt:lpstr>
      <vt:lpstr>Identify potential donors or funds</vt:lpstr>
      <vt:lpstr>PowerPoint Presentation</vt:lpstr>
      <vt:lpstr>PowerPoint Presentation</vt:lpstr>
      <vt:lpstr>Empowering Teachers  </vt:lpstr>
      <vt:lpstr>Partnering with the school community</vt:lpstr>
      <vt:lpstr>PowerPoint Presentation</vt:lpstr>
      <vt:lpstr>PowerPoint Presentation</vt:lpstr>
      <vt:lpstr>School garden sustainability</vt:lpstr>
      <vt:lpstr>PowerPoint Presentation</vt:lpstr>
      <vt:lpstr>PowerPoint Presentation</vt:lpstr>
      <vt:lpstr>Training Workshop Tools </vt:lpstr>
      <vt:lpstr>PowerPoint Presentation</vt:lpstr>
      <vt:lpstr>Steps to Setting Up JMG Training </vt:lpstr>
      <vt:lpstr>Steps to Setting Up JMG Training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2017-01-18T21:13:40Z</dcterms:created>
  <dcterms:modified xsi:type="dcterms:W3CDTF">2017-07-17T21:09:12Z</dcterms:modified>
</cp:coreProperties>
</file>