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7" r:id="rId4"/>
    <p:sldId id="270" r:id="rId5"/>
    <p:sldId id="257" r:id="rId6"/>
    <p:sldId id="265" r:id="rId7"/>
    <p:sldId id="268" r:id="rId8"/>
    <p:sldId id="266" r:id="rId9"/>
    <p:sldId id="264" r:id="rId10"/>
    <p:sldId id="269" r:id="rId11"/>
    <p:sldId id="2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55" d="100"/>
          <a:sy n="55" d="100"/>
        </p:scale>
        <p:origin x="151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0C50B3-B4C8-47FB-B94F-F55C18225E5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20A73C4-FD96-48A7-981C-C918BD4D4438}">
      <dgm:prSet phldrT="[Text]"/>
      <dgm:spPr/>
      <dgm:t>
        <a:bodyPr/>
        <a:lstStyle/>
        <a:p>
          <a:r>
            <a:rPr lang="en-US" dirty="0" smtClean="0"/>
            <a:t>Long term</a:t>
          </a:r>
          <a:endParaRPr lang="en-US" dirty="0"/>
        </a:p>
      </dgm:t>
    </dgm:pt>
    <dgm:pt modelId="{D728C6DF-8BEB-4EDE-A2EB-6A1A803BFD8E}" type="parTrans" cxnId="{278C87EB-3385-4E3B-8F09-53A27381F268}">
      <dgm:prSet/>
      <dgm:spPr/>
      <dgm:t>
        <a:bodyPr/>
        <a:lstStyle/>
        <a:p>
          <a:endParaRPr lang="en-US"/>
        </a:p>
      </dgm:t>
    </dgm:pt>
    <dgm:pt modelId="{D8681B91-FA5D-4E40-8BAE-70AE972176C5}" type="sibTrans" cxnId="{278C87EB-3385-4E3B-8F09-53A27381F268}">
      <dgm:prSet/>
      <dgm:spPr/>
      <dgm:t>
        <a:bodyPr/>
        <a:lstStyle/>
        <a:p>
          <a:endParaRPr lang="en-US"/>
        </a:p>
      </dgm:t>
    </dgm:pt>
    <dgm:pt modelId="{EA182785-592B-4030-BFEF-FC323A85218A}">
      <dgm:prSet phldrT="[Text]"/>
      <dgm:spPr/>
      <dgm:t>
        <a:bodyPr/>
        <a:lstStyle/>
        <a:p>
          <a:r>
            <a:rPr lang="en-US" dirty="0" smtClean="0"/>
            <a:t>Intermediate</a:t>
          </a:r>
          <a:endParaRPr lang="en-US" dirty="0"/>
        </a:p>
      </dgm:t>
    </dgm:pt>
    <dgm:pt modelId="{C3807B13-948D-4F37-90C8-A1302ECDB0BA}" type="parTrans" cxnId="{A2934FF8-FF10-4179-B71C-C965444FCBF0}">
      <dgm:prSet/>
      <dgm:spPr/>
      <dgm:t>
        <a:bodyPr/>
        <a:lstStyle/>
        <a:p>
          <a:endParaRPr lang="en-US"/>
        </a:p>
      </dgm:t>
    </dgm:pt>
    <dgm:pt modelId="{B6C3069D-E27D-4CC3-AC80-17E1A7B7655B}" type="sibTrans" cxnId="{A2934FF8-FF10-4179-B71C-C965444FCBF0}">
      <dgm:prSet/>
      <dgm:spPr/>
      <dgm:t>
        <a:bodyPr/>
        <a:lstStyle/>
        <a:p>
          <a:endParaRPr lang="en-US"/>
        </a:p>
      </dgm:t>
    </dgm:pt>
    <dgm:pt modelId="{0E8FADF4-A37D-40CB-A84A-A316357B4649}">
      <dgm:prSet phldrT="[Text]"/>
      <dgm:spPr/>
      <dgm:t>
        <a:bodyPr/>
        <a:lstStyle/>
        <a:p>
          <a:r>
            <a:rPr lang="en-US" dirty="0" smtClean="0"/>
            <a:t>Immediate</a:t>
          </a:r>
          <a:endParaRPr lang="en-US" dirty="0"/>
        </a:p>
      </dgm:t>
    </dgm:pt>
    <dgm:pt modelId="{D1DB7CAD-2E47-45CE-989F-1578191D21D6}" type="parTrans" cxnId="{B8E7FA00-554C-4BA0-9BAB-2272A36E4FA7}">
      <dgm:prSet/>
      <dgm:spPr/>
      <dgm:t>
        <a:bodyPr/>
        <a:lstStyle/>
        <a:p>
          <a:endParaRPr lang="en-US"/>
        </a:p>
      </dgm:t>
    </dgm:pt>
    <dgm:pt modelId="{DFDBA924-E386-44FA-8AD3-C9B7929191CD}" type="sibTrans" cxnId="{B8E7FA00-554C-4BA0-9BAB-2272A36E4FA7}">
      <dgm:prSet/>
      <dgm:spPr/>
      <dgm:t>
        <a:bodyPr/>
        <a:lstStyle/>
        <a:p>
          <a:endParaRPr lang="en-US"/>
        </a:p>
      </dgm:t>
    </dgm:pt>
    <dgm:pt modelId="{B342B5BC-2222-46E1-91A1-316172409FEF}" type="pres">
      <dgm:prSet presAssocID="{540C50B3-B4C8-47FB-B94F-F55C18225E58}" presName="Name0" presStyleCnt="0">
        <dgm:presLayoutVars>
          <dgm:dir/>
          <dgm:resizeHandles val="exact"/>
        </dgm:presLayoutVars>
      </dgm:prSet>
      <dgm:spPr/>
    </dgm:pt>
    <dgm:pt modelId="{22110497-1D41-4035-9315-C44D0B449900}" type="pres">
      <dgm:prSet presAssocID="{D20A73C4-FD96-48A7-981C-C918BD4D443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D41BC-9CB3-4E43-A069-27346400AAB8}" type="pres">
      <dgm:prSet presAssocID="{D8681B91-FA5D-4E40-8BAE-70AE972176C5}" presName="sibTrans" presStyleLbl="sibTrans2D1" presStyleIdx="0" presStyleCnt="2"/>
      <dgm:spPr/>
      <dgm:t>
        <a:bodyPr/>
        <a:lstStyle/>
        <a:p>
          <a:endParaRPr lang="en-US"/>
        </a:p>
      </dgm:t>
    </dgm:pt>
    <dgm:pt modelId="{32637089-3B64-4199-9029-9451B269FD2F}" type="pres">
      <dgm:prSet presAssocID="{D8681B91-FA5D-4E40-8BAE-70AE972176C5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D543B01-8A91-4D03-AD63-DBC2ADB4078F}" type="pres">
      <dgm:prSet presAssocID="{EA182785-592B-4030-BFEF-FC323A85218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FA9467-4E65-41AB-BA9D-324494071CC0}" type="pres">
      <dgm:prSet presAssocID="{B6C3069D-E27D-4CC3-AC80-17E1A7B7655B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B9C15A0-B4DF-479B-9F46-863F855D9155}" type="pres">
      <dgm:prSet presAssocID="{B6C3069D-E27D-4CC3-AC80-17E1A7B7655B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9E0B1D4B-1D60-441B-A46C-B5F3213C4CCF}" type="pres">
      <dgm:prSet presAssocID="{0E8FADF4-A37D-40CB-A84A-A316357B464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7D9A40-9E5B-4D2E-90FD-06DFE608AFAA}" type="presOf" srcId="{B6C3069D-E27D-4CC3-AC80-17E1A7B7655B}" destId="{3B9C15A0-B4DF-479B-9F46-863F855D9155}" srcOrd="1" destOrd="0" presId="urn:microsoft.com/office/officeart/2005/8/layout/process1"/>
    <dgm:cxn modelId="{F10AF2CC-1605-45F6-A80B-3F989C566BD4}" type="presOf" srcId="{540C50B3-B4C8-47FB-B94F-F55C18225E58}" destId="{B342B5BC-2222-46E1-91A1-316172409FEF}" srcOrd="0" destOrd="0" presId="urn:microsoft.com/office/officeart/2005/8/layout/process1"/>
    <dgm:cxn modelId="{3C9E4E1F-3F8E-4203-B7AA-250D053826E7}" type="presOf" srcId="{D8681B91-FA5D-4E40-8BAE-70AE972176C5}" destId="{929D41BC-9CB3-4E43-A069-27346400AAB8}" srcOrd="0" destOrd="0" presId="urn:microsoft.com/office/officeart/2005/8/layout/process1"/>
    <dgm:cxn modelId="{14EA6C47-E7D1-4108-86B6-D58259F03128}" type="presOf" srcId="{B6C3069D-E27D-4CC3-AC80-17E1A7B7655B}" destId="{61FA9467-4E65-41AB-BA9D-324494071CC0}" srcOrd="0" destOrd="0" presId="urn:microsoft.com/office/officeart/2005/8/layout/process1"/>
    <dgm:cxn modelId="{A2934FF8-FF10-4179-B71C-C965444FCBF0}" srcId="{540C50B3-B4C8-47FB-B94F-F55C18225E58}" destId="{EA182785-592B-4030-BFEF-FC323A85218A}" srcOrd="1" destOrd="0" parTransId="{C3807B13-948D-4F37-90C8-A1302ECDB0BA}" sibTransId="{B6C3069D-E27D-4CC3-AC80-17E1A7B7655B}"/>
    <dgm:cxn modelId="{278C87EB-3385-4E3B-8F09-53A27381F268}" srcId="{540C50B3-B4C8-47FB-B94F-F55C18225E58}" destId="{D20A73C4-FD96-48A7-981C-C918BD4D4438}" srcOrd="0" destOrd="0" parTransId="{D728C6DF-8BEB-4EDE-A2EB-6A1A803BFD8E}" sibTransId="{D8681B91-FA5D-4E40-8BAE-70AE972176C5}"/>
    <dgm:cxn modelId="{386B61BE-DCE9-4F2C-8977-00B3E5ECE3FD}" type="presOf" srcId="{0E8FADF4-A37D-40CB-A84A-A316357B4649}" destId="{9E0B1D4B-1D60-441B-A46C-B5F3213C4CCF}" srcOrd="0" destOrd="0" presId="urn:microsoft.com/office/officeart/2005/8/layout/process1"/>
    <dgm:cxn modelId="{7FB048E5-BDCB-4427-9264-DC782FDE543D}" type="presOf" srcId="{D20A73C4-FD96-48A7-981C-C918BD4D4438}" destId="{22110497-1D41-4035-9315-C44D0B449900}" srcOrd="0" destOrd="0" presId="urn:microsoft.com/office/officeart/2005/8/layout/process1"/>
    <dgm:cxn modelId="{EFA57BE6-7417-4726-BAD7-5C341E86807C}" type="presOf" srcId="{EA182785-592B-4030-BFEF-FC323A85218A}" destId="{5D543B01-8A91-4D03-AD63-DBC2ADB4078F}" srcOrd="0" destOrd="0" presId="urn:microsoft.com/office/officeart/2005/8/layout/process1"/>
    <dgm:cxn modelId="{B8E7FA00-554C-4BA0-9BAB-2272A36E4FA7}" srcId="{540C50B3-B4C8-47FB-B94F-F55C18225E58}" destId="{0E8FADF4-A37D-40CB-A84A-A316357B4649}" srcOrd="2" destOrd="0" parTransId="{D1DB7CAD-2E47-45CE-989F-1578191D21D6}" sibTransId="{DFDBA924-E386-44FA-8AD3-C9B7929191CD}"/>
    <dgm:cxn modelId="{C36D4A7B-D74C-4F62-916F-BD522EBA6F10}" type="presOf" srcId="{D8681B91-FA5D-4E40-8BAE-70AE972176C5}" destId="{32637089-3B64-4199-9029-9451B269FD2F}" srcOrd="1" destOrd="0" presId="urn:microsoft.com/office/officeart/2005/8/layout/process1"/>
    <dgm:cxn modelId="{5500AC52-13E9-4C79-A0D3-82A7B2476B3A}" type="presParOf" srcId="{B342B5BC-2222-46E1-91A1-316172409FEF}" destId="{22110497-1D41-4035-9315-C44D0B449900}" srcOrd="0" destOrd="0" presId="urn:microsoft.com/office/officeart/2005/8/layout/process1"/>
    <dgm:cxn modelId="{0A2F7648-D769-4714-A637-6C5B81162097}" type="presParOf" srcId="{B342B5BC-2222-46E1-91A1-316172409FEF}" destId="{929D41BC-9CB3-4E43-A069-27346400AAB8}" srcOrd="1" destOrd="0" presId="urn:microsoft.com/office/officeart/2005/8/layout/process1"/>
    <dgm:cxn modelId="{208154B9-669A-4ED7-9A79-E545C8A8F91C}" type="presParOf" srcId="{929D41BC-9CB3-4E43-A069-27346400AAB8}" destId="{32637089-3B64-4199-9029-9451B269FD2F}" srcOrd="0" destOrd="0" presId="urn:microsoft.com/office/officeart/2005/8/layout/process1"/>
    <dgm:cxn modelId="{D8664C40-4660-4165-8F8A-433B349D0C77}" type="presParOf" srcId="{B342B5BC-2222-46E1-91A1-316172409FEF}" destId="{5D543B01-8A91-4D03-AD63-DBC2ADB4078F}" srcOrd="2" destOrd="0" presId="urn:microsoft.com/office/officeart/2005/8/layout/process1"/>
    <dgm:cxn modelId="{DBC87B86-80A8-46D2-BB0C-FAF68942E9A8}" type="presParOf" srcId="{B342B5BC-2222-46E1-91A1-316172409FEF}" destId="{61FA9467-4E65-41AB-BA9D-324494071CC0}" srcOrd="3" destOrd="0" presId="urn:microsoft.com/office/officeart/2005/8/layout/process1"/>
    <dgm:cxn modelId="{3EB2BAA3-44BC-428A-BB66-8C6FDE81A115}" type="presParOf" srcId="{61FA9467-4E65-41AB-BA9D-324494071CC0}" destId="{3B9C15A0-B4DF-479B-9F46-863F855D9155}" srcOrd="0" destOrd="0" presId="urn:microsoft.com/office/officeart/2005/8/layout/process1"/>
    <dgm:cxn modelId="{15D92744-E85F-4AB4-8C82-81BC2E3A3F36}" type="presParOf" srcId="{B342B5BC-2222-46E1-91A1-316172409FEF}" destId="{9E0B1D4B-1D60-441B-A46C-B5F3213C4CC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D56FE7-2207-456A-A1C3-E10DBFC4AF16}" type="slidenum">
              <a:rPr lang="en-US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3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76800" y="6070602"/>
            <a:ext cx="3860800" cy="476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1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3E70E35-3903-442D-BB50-E90F38B5A419}" type="slidenum">
              <a:rPr lang="en-US" smtClean="0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7" descr="sunflower closeup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46714"/>
            <a:ext cx="2336800" cy="1411287"/>
          </a:xfrm>
          <a:prstGeom prst="rect">
            <a:avLst/>
          </a:prstGeom>
          <a:noFill/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3048000" y="6629400"/>
            <a:ext cx="81280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281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Footlight MT Ligh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Footlight MT Ligh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Footlight MT Ligh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Footlight MT Ligh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Footlight MT Ligh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Footlight MT Ligh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Footlight MT Ligh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Footlight MT Light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www.jae-online.org/attachments/article/2148/2018-02-09%20Diaz.pdf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341" y="695460"/>
            <a:ext cx="9968248" cy="2498502"/>
          </a:xfrm>
        </p:spPr>
        <p:txBody>
          <a:bodyPr/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JMG Program Evaluation: Telling Your Story for Impact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2558"/>
            <a:ext cx="10363200" cy="3261575"/>
          </a:xfrm>
        </p:spPr>
        <p:txBody>
          <a:bodyPr/>
          <a:lstStyle/>
          <a:p>
            <a:r>
              <a:rPr lang="en-US" sz="3600" b="1" dirty="0" smtClean="0"/>
              <a:t>Dr. Kathryn S. Orvis </a:t>
            </a:r>
          </a:p>
          <a:p>
            <a:r>
              <a:rPr lang="en-US" dirty="0" smtClean="0">
                <a:latin typeface="+mj-lt"/>
              </a:rPr>
              <a:t>Purdue University</a:t>
            </a:r>
          </a:p>
          <a:p>
            <a:r>
              <a:rPr lang="en-US" dirty="0" smtClean="0">
                <a:latin typeface="+mj-lt"/>
              </a:rPr>
              <a:t>Depts. Agricultural Sciences Education and Communication and </a:t>
            </a:r>
          </a:p>
          <a:p>
            <a:r>
              <a:rPr lang="en-US" dirty="0" smtClean="0">
                <a:latin typeface="+mj-lt"/>
              </a:rPr>
              <a:t>Horticulture and Landscape Architecture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2568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Opportunities Related to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49251"/>
            <a:ext cx="10972800" cy="4876913"/>
          </a:xfrm>
        </p:spPr>
        <p:txBody>
          <a:bodyPr/>
          <a:lstStyle/>
          <a:p>
            <a:r>
              <a:rPr lang="en-US" dirty="0" smtClean="0"/>
              <a:t>How can we work together?</a:t>
            </a:r>
          </a:p>
          <a:p>
            <a:r>
              <a:rPr lang="en-US" dirty="0"/>
              <a:t>How to get started? </a:t>
            </a:r>
          </a:p>
          <a:p>
            <a:r>
              <a:rPr lang="en-US" dirty="0" smtClean="0"/>
              <a:t>Your program is impactful, now what? </a:t>
            </a:r>
          </a:p>
          <a:p>
            <a:r>
              <a:rPr lang="en-US" b="1" dirty="0"/>
              <a:t>Working more efficiently to move everyone forward</a:t>
            </a:r>
          </a:p>
          <a:p>
            <a:pPr lvl="1"/>
            <a:r>
              <a:rPr lang="en-US" sz="3200" b="1" dirty="0">
                <a:solidFill>
                  <a:srgbClr val="FFFF00"/>
                </a:solidFill>
              </a:rPr>
              <a:t>Common </a:t>
            </a:r>
            <a:r>
              <a:rPr lang="en-US" sz="3200" b="1" dirty="0" smtClean="0">
                <a:solidFill>
                  <a:srgbClr val="FFFF00"/>
                </a:solidFill>
              </a:rPr>
              <a:t>Instruments!  </a:t>
            </a:r>
          </a:p>
          <a:p>
            <a:pPr lvl="1"/>
            <a:r>
              <a:rPr lang="en-US" sz="3200" b="1" dirty="0" smtClean="0">
                <a:solidFill>
                  <a:srgbClr val="FFFF00"/>
                </a:solidFill>
              </a:rPr>
              <a:t>Shared Instruments! </a:t>
            </a:r>
          </a:p>
          <a:p>
            <a:pPr lvl="1"/>
            <a:r>
              <a:rPr lang="en-US" sz="3200" b="1" dirty="0" smtClean="0">
                <a:solidFill>
                  <a:srgbClr val="FFFF00"/>
                </a:solidFill>
              </a:rPr>
              <a:t>Collaboration!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022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Closing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one key factor or element that has helped your </a:t>
            </a:r>
            <a:r>
              <a:rPr lang="en-US" dirty="0" smtClean="0"/>
              <a:t>program (mine</a:t>
            </a:r>
            <a:r>
              <a:rPr lang="en-US" dirty="0"/>
              <a:t>, and yours…)  to find success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/>
              <a:t>Brainstorm ideas!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questions do you have for me or JMG team?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419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idx="1"/>
          </p:nvPr>
        </p:nvSpPr>
        <p:spPr>
          <a:xfrm>
            <a:off x="1249251" y="711558"/>
            <a:ext cx="9800824" cy="4723327"/>
          </a:xfrm>
        </p:spPr>
        <p:txBody>
          <a:bodyPr/>
          <a:lstStyle/>
          <a:p>
            <a:endParaRPr lang="en-US" sz="3600" dirty="0"/>
          </a:p>
          <a:p>
            <a:r>
              <a:rPr lang="en-US" sz="3600" dirty="0"/>
              <a:t>When I go into my garden with a spade, and dig a bed, I feel such an exhilaration and health that I discover that I have been defrauding myself what all this time in letting others do for me what I should have done with my own hands. </a:t>
            </a:r>
          </a:p>
          <a:p>
            <a:pPr lvl="3"/>
            <a:r>
              <a:rPr lang="en-US" sz="2400" dirty="0"/>
              <a:t>Ralph Waldo Emerson, </a:t>
            </a:r>
            <a:r>
              <a:rPr lang="en-US" sz="2400" i="1" dirty="0"/>
              <a:t>Man the Reformer</a:t>
            </a:r>
            <a:r>
              <a:rPr lang="en-US" sz="2400" dirty="0"/>
              <a:t> (1849)</a:t>
            </a:r>
          </a:p>
        </p:txBody>
      </p:sp>
    </p:spTree>
    <p:extLst>
      <p:ext uri="{BB962C8B-B14F-4D97-AF65-F5344CB8AC3E}">
        <p14:creationId xmlns:p14="http://schemas.microsoft.com/office/powerpoint/2010/main" val="210498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9131"/>
            <a:ext cx="10972800" cy="1143000"/>
          </a:xfrm>
        </p:spPr>
        <p:txBody>
          <a:bodyPr/>
          <a:lstStyle/>
          <a:p>
            <a:r>
              <a:rPr lang="en-US" b="1" dirty="0" smtClean="0"/>
              <a:t>Key Research Areas in Youth Gardening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62131"/>
            <a:ext cx="11144518" cy="4864034"/>
          </a:xfrm>
        </p:spPr>
        <p:txBody>
          <a:bodyPr/>
          <a:lstStyle/>
          <a:p>
            <a:r>
              <a:rPr lang="en-US" dirty="0" smtClean="0"/>
              <a:t>Academics</a:t>
            </a:r>
          </a:p>
          <a:p>
            <a:pPr lvl="1"/>
            <a:r>
              <a:rPr lang="en-US" dirty="0" smtClean="0"/>
              <a:t>ALL subjects, esp. STEM</a:t>
            </a:r>
          </a:p>
          <a:p>
            <a:r>
              <a:rPr lang="en-US" dirty="0" smtClean="0"/>
              <a:t>Health and Nutrition, including Fitness</a:t>
            </a:r>
          </a:p>
          <a:p>
            <a:r>
              <a:rPr lang="en-US" dirty="0" smtClean="0"/>
              <a:t>Life Skills</a:t>
            </a:r>
          </a:p>
          <a:p>
            <a:pPr lvl="1"/>
            <a:r>
              <a:rPr lang="en-US" dirty="0" smtClean="0"/>
              <a:t>Team work, communication, responsibility, critical thinking, etc.</a:t>
            </a:r>
          </a:p>
          <a:p>
            <a:r>
              <a:rPr lang="en-US" dirty="0" smtClean="0"/>
              <a:t>Connection to Nature</a:t>
            </a:r>
          </a:p>
          <a:p>
            <a:r>
              <a:rPr lang="en-US" dirty="0" smtClean="0"/>
              <a:t>Knowledge of Food Systems</a:t>
            </a:r>
          </a:p>
          <a:p>
            <a:r>
              <a:rPr lang="en-US" dirty="0" smtClean="0"/>
              <a:t>Community Engagement, Parental Involvement </a:t>
            </a:r>
          </a:p>
        </p:txBody>
      </p:sp>
    </p:spTree>
    <p:extLst>
      <p:ext uri="{BB962C8B-B14F-4D97-AF65-F5344CB8AC3E}">
        <p14:creationId xmlns:p14="http://schemas.microsoft.com/office/powerpoint/2010/main" val="229563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71609"/>
            <a:ext cx="10972800" cy="845824"/>
          </a:xfrm>
        </p:spPr>
        <p:txBody>
          <a:bodyPr/>
          <a:lstStyle/>
          <a:p>
            <a:r>
              <a:rPr lang="en-US" dirty="0" smtClean="0"/>
              <a:t>What IS Evaluation Anyway?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17432"/>
            <a:ext cx="10972800" cy="4915550"/>
          </a:xfrm>
        </p:spPr>
        <p:txBody>
          <a:bodyPr/>
          <a:lstStyle/>
          <a:p>
            <a:r>
              <a:rPr lang="en-US" dirty="0"/>
              <a:t>Evaluation </a:t>
            </a:r>
            <a:r>
              <a:rPr lang="en-US" dirty="0" smtClean="0"/>
              <a:t>is </a:t>
            </a:r>
            <a:r>
              <a:rPr lang="en-US" u="sng" dirty="0" smtClean="0"/>
              <a:t>a tool </a:t>
            </a:r>
            <a:r>
              <a:rPr lang="en-US" dirty="0"/>
              <a:t>that involves measuring and reporting on the results and impacts </a:t>
            </a:r>
            <a:r>
              <a:rPr lang="en-US" dirty="0" smtClean="0"/>
              <a:t>of programs and/or projects which serves </a:t>
            </a:r>
            <a:r>
              <a:rPr lang="en-US" dirty="0"/>
              <a:t>the </a:t>
            </a:r>
            <a:r>
              <a:rPr lang="en-US" dirty="0" smtClean="0"/>
              <a:t>function of </a:t>
            </a:r>
            <a:r>
              <a:rPr lang="en-US" u="sng" dirty="0" smtClean="0"/>
              <a:t>accountability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“evaluation </a:t>
            </a:r>
            <a:r>
              <a:rPr lang="en-US" dirty="0"/>
              <a:t>as a systematic collection and analysis of information about the characteristics and outcomes of a program or project as a basis of judgment to improve its effectiveness and/or to inform decisions about current or future </a:t>
            </a:r>
            <a:r>
              <a:rPr lang="en-US" dirty="0" smtClean="0"/>
              <a:t>programming” (USAID, 2016)</a:t>
            </a:r>
            <a:endParaRPr lang="en-US" dirty="0"/>
          </a:p>
          <a:p>
            <a:r>
              <a:rPr lang="en-US" dirty="0" smtClean="0"/>
              <a:t>Evaluation vs.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945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program evaluation is important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Evidence-based programs such as JMG, lend themselves to program evaluation</a:t>
            </a:r>
          </a:p>
          <a:p>
            <a:pPr lvl="1"/>
            <a:r>
              <a:rPr lang="en-US" dirty="0" smtClean="0"/>
              <a:t>Grounded in missions of Extension and Ag Education </a:t>
            </a:r>
          </a:p>
          <a:p>
            <a:r>
              <a:rPr lang="en-US" dirty="0" smtClean="0"/>
              <a:t>Accountability</a:t>
            </a:r>
          </a:p>
          <a:p>
            <a:r>
              <a:rPr lang="en-US" dirty="0" smtClean="0"/>
              <a:t>Broader impacts – across states, regions, national</a:t>
            </a:r>
          </a:p>
          <a:p>
            <a:pPr lvl="1"/>
            <a:r>
              <a:rPr lang="en-US" dirty="0" smtClean="0"/>
              <a:t>Want to get to a place where we have collective JMG Best Practices to share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931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005"/>
          </a:xfrm>
        </p:spPr>
        <p:txBody>
          <a:bodyPr/>
          <a:lstStyle/>
          <a:p>
            <a:r>
              <a:rPr lang="en-US" b="1" dirty="0" smtClean="0"/>
              <a:t>Reasons why evaluation can help: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379" y="1262130"/>
            <a:ext cx="11023243" cy="5129347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/>
              <a:t>d</a:t>
            </a:r>
            <a:r>
              <a:rPr lang="en-US" u="sng" dirty="0" smtClean="0"/>
              <a:t>etermine</a:t>
            </a:r>
            <a:r>
              <a:rPr lang="en-US" dirty="0" smtClean="0"/>
              <a:t> “what works” and “what does not work.” </a:t>
            </a:r>
          </a:p>
          <a:p>
            <a:r>
              <a:rPr lang="en-US" dirty="0" smtClean="0"/>
              <a:t>showcase the </a:t>
            </a:r>
            <a:r>
              <a:rPr lang="en-US" u="sng" dirty="0" smtClean="0"/>
              <a:t>effectiveness</a:t>
            </a:r>
            <a:r>
              <a:rPr lang="en-US" dirty="0" smtClean="0"/>
              <a:t> of a program to the stakeholders, community and funders. </a:t>
            </a:r>
          </a:p>
          <a:p>
            <a:r>
              <a:rPr lang="en-US" u="sng" dirty="0" smtClean="0"/>
              <a:t>improve</a:t>
            </a:r>
            <a:r>
              <a:rPr lang="en-US" dirty="0" smtClean="0"/>
              <a:t> educational and delivery practice. </a:t>
            </a:r>
          </a:p>
          <a:p>
            <a:r>
              <a:rPr lang="en-US" u="sng" dirty="0" smtClean="0"/>
              <a:t>increase</a:t>
            </a:r>
            <a:r>
              <a:rPr lang="en-US" dirty="0" smtClean="0"/>
              <a:t> capacity for self assessment and future planning. </a:t>
            </a:r>
          </a:p>
          <a:p>
            <a:r>
              <a:rPr lang="en-US" u="sng" dirty="0" smtClean="0"/>
              <a:t>build knowledge</a:t>
            </a:r>
            <a:r>
              <a:rPr lang="en-US" dirty="0" smtClean="0"/>
              <a:t> for the broader youth gardening field. </a:t>
            </a:r>
          </a:p>
          <a:p>
            <a:pPr marL="0" indent="0">
              <a:buNone/>
            </a:pPr>
            <a:r>
              <a:rPr lang="en-US" sz="2800" dirty="0" smtClean="0"/>
              <a:t>		</a:t>
            </a:r>
          </a:p>
          <a:p>
            <a:pPr marL="0" indent="0" algn="ctr">
              <a:buNone/>
            </a:pPr>
            <a:r>
              <a:rPr lang="en-US" sz="3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 </a:t>
            </a:r>
            <a:r>
              <a:rPr lang="en-US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to TELL YOUR </a:t>
            </a:r>
            <a:r>
              <a:rPr lang="en-US" sz="3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STORY …. based on data! </a:t>
            </a:r>
            <a:endParaRPr lang="en-US" sz="3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1800" dirty="0" smtClean="0"/>
              <a:t>		</a:t>
            </a:r>
            <a:r>
              <a:rPr lang="en-US" sz="1800" dirty="0"/>
              <a:t>	</a:t>
            </a:r>
            <a:r>
              <a:rPr lang="en-US" sz="1800" dirty="0" smtClean="0"/>
              <a:t>	https://cyfar.org/sites/default/files/Child_Trends-2007_10_01_RB_WhyProgEval.pdf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32900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2970"/>
            <a:ext cx="10972800" cy="717035"/>
          </a:xfrm>
        </p:spPr>
        <p:txBody>
          <a:bodyPr/>
          <a:lstStyle/>
          <a:p>
            <a:r>
              <a:rPr lang="en-US" b="1" dirty="0" smtClean="0"/>
              <a:t>Effective Practices in Evaluation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1673"/>
            <a:ext cx="10972800" cy="5134491"/>
          </a:xfrm>
        </p:spPr>
        <p:txBody>
          <a:bodyPr/>
          <a:lstStyle/>
          <a:p>
            <a:r>
              <a:rPr lang="en-US" dirty="0" smtClean="0"/>
              <a:t>Evaluations </a:t>
            </a:r>
            <a:r>
              <a:rPr lang="en-US" dirty="0"/>
              <a:t>should involve the instrumental use of results</a:t>
            </a:r>
          </a:p>
          <a:p>
            <a:pPr lvl="2"/>
            <a:r>
              <a:rPr lang="en-US" dirty="0"/>
              <a:t>Where a decision or action follows, at least in part, from the </a:t>
            </a:r>
            <a:r>
              <a:rPr lang="en-US" dirty="0" smtClean="0"/>
              <a:t>evaluation</a:t>
            </a:r>
          </a:p>
          <a:p>
            <a:r>
              <a:rPr lang="en-US" dirty="0" smtClean="0"/>
              <a:t>Evaluations therefore should be: </a:t>
            </a:r>
            <a:endParaRPr lang="en-US" dirty="0"/>
          </a:p>
          <a:p>
            <a:r>
              <a:rPr lang="en-US" dirty="0" smtClean="0"/>
              <a:t>Useful: </a:t>
            </a:r>
          </a:p>
          <a:p>
            <a:pPr lvl="1"/>
            <a:r>
              <a:rPr lang="en-US" dirty="0" smtClean="0"/>
              <a:t>focused </a:t>
            </a:r>
            <a:r>
              <a:rPr lang="en-US" dirty="0"/>
              <a:t>on “intended use by intended users</a:t>
            </a:r>
            <a:r>
              <a:rPr lang="en-US" dirty="0" smtClean="0"/>
              <a:t>”  </a:t>
            </a:r>
          </a:p>
          <a:p>
            <a:r>
              <a:rPr lang="en-US" dirty="0" smtClean="0"/>
              <a:t>Feasible</a:t>
            </a:r>
          </a:p>
          <a:p>
            <a:pPr lvl="1"/>
            <a:r>
              <a:rPr lang="en-US" dirty="0"/>
              <a:t>procedures should be practical</a:t>
            </a:r>
            <a:endParaRPr lang="en-US" dirty="0" smtClean="0"/>
          </a:p>
          <a:p>
            <a:r>
              <a:rPr lang="en-US" dirty="0" smtClean="0"/>
              <a:t>Proper and Accurate</a:t>
            </a:r>
          </a:p>
          <a:p>
            <a:pPr lvl="1"/>
            <a:r>
              <a:rPr lang="en-US" dirty="0" smtClean="0"/>
              <a:t>Reliable and valid instrument, data, and justified results</a:t>
            </a:r>
          </a:p>
        </p:txBody>
      </p:sp>
    </p:spTree>
    <p:extLst>
      <p:ext uri="{BB962C8B-B14F-4D97-AF65-F5344CB8AC3E}">
        <p14:creationId xmlns:p14="http://schemas.microsoft.com/office/powerpoint/2010/main" val="558550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8192" y="274638"/>
            <a:ext cx="9191222" cy="935977"/>
          </a:xfrm>
        </p:spPr>
        <p:txBody>
          <a:bodyPr/>
          <a:lstStyle/>
          <a:p>
            <a:r>
              <a:rPr lang="en-US" sz="4800" b="1" dirty="0" smtClean="0"/>
              <a:t>Outcomes and Logic Models</a:t>
            </a:r>
            <a:endParaRPr lang="en-US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586000"/>
              </p:ext>
            </p:extLst>
          </p:nvPr>
        </p:nvGraphicFramePr>
        <p:xfrm>
          <a:off x="609600" y="3683357"/>
          <a:ext cx="10972800" cy="13953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421228" y="5593819"/>
            <a:ext cx="9311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7"/>
              </a:rPr>
              <a:t>http://</a:t>
            </a:r>
            <a:r>
              <a:rPr lang="en-US" dirty="0" smtClean="0">
                <a:solidFill>
                  <a:schemeClr val="bg1"/>
                </a:solidFill>
                <a:hlinkClick r:id="rId7"/>
              </a:rPr>
              <a:t>www.jae-online.org/attachments/article/2148/2018-02-09%20Diaz.pdf</a:t>
            </a:r>
            <a:r>
              <a:rPr lang="en-US" dirty="0">
                <a:solidFill>
                  <a:schemeClr val="bg1"/>
                </a:solidFill>
              </a:rPr>
              <a:t>    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Journal </a:t>
            </a:r>
            <a:r>
              <a:rPr lang="en-US" dirty="0">
                <a:solidFill>
                  <a:schemeClr val="bg1"/>
                </a:solidFill>
              </a:rPr>
              <a:t>of Agricultural Education, 59(2), 143-165 https://doi.org/10.5032/jae.2018.02143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210615"/>
            <a:ext cx="10972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Why include outcomes?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</a:rPr>
              <a:t>Outcomes and Logic Model help with structure, planning and evaluation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1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kern="0" dirty="0" smtClean="0">
                <a:solidFill>
                  <a:srgbClr val="FFFF00"/>
                </a:solidFill>
                <a:ea typeface="+mj-ea"/>
                <a:cs typeface="+mj-cs"/>
              </a:rPr>
              <a:t>Outcomes </a:t>
            </a:r>
            <a:r>
              <a:rPr lang="en-US" sz="3600" kern="0" dirty="0">
                <a:solidFill>
                  <a:srgbClr val="FFFF00"/>
                </a:solidFill>
                <a:ea typeface="+mj-ea"/>
                <a:cs typeface="+mj-cs"/>
              </a:rPr>
              <a:t>organized into an logic model</a:t>
            </a:r>
            <a:endParaRPr lang="en-US" sz="20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108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4517166"/>
              </p:ext>
            </p:extLst>
          </p:nvPr>
        </p:nvGraphicFramePr>
        <p:xfrm>
          <a:off x="309092" y="180306"/>
          <a:ext cx="11629624" cy="6542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5933">
                  <a:extLst>
                    <a:ext uri="{9D8B030D-6E8A-4147-A177-3AD203B41FA5}">
                      <a16:colId xmlns:a16="http://schemas.microsoft.com/office/drawing/2014/main" xmlns="" val="446341661"/>
                    </a:ext>
                  </a:extLst>
                </a:gridCol>
                <a:gridCol w="4108361">
                  <a:extLst>
                    <a:ext uri="{9D8B030D-6E8A-4147-A177-3AD203B41FA5}">
                      <a16:colId xmlns:a16="http://schemas.microsoft.com/office/drawing/2014/main" xmlns="" val="3949882122"/>
                    </a:ext>
                  </a:extLst>
                </a:gridCol>
                <a:gridCol w="4005330">
                  <a:extLst>
                    <a:ext uri="{9D8B030D-6E8A-4147-A177-3AD203B41FA5}">
                      <a16:colId xmlns:a16="http://schemas.microsoft.com/office/drawing/2014/main" xmlns="" val="2024168326"/>
                    </a:ext>
                  </a:extLst>
                </a:gridCol>
              </a:tblGrid>
              <a:tr h="35293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Long Term Outcomes</a:t>
                      </a:r>
                      <a:endParaRPr lang="en-US" sz="20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Intermediate</a:t>
                      </a:r>
                      <a:endParaRPr lang="en-US" sz="20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Immediate</a:t>
                      </a:r>
                      <a:endParaRPr lang="en-US" sz="20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3315157"/>
                  </a:ext>
                </a:extLst>
              </a:tr>
              <a:tr h="882328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Improved quality of outdoor school environment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engage in nature through outdoor activities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914400">
                        <a:tabLst/>
                      </a:pPr>
                      <a:r>
                        <a:rPr lang="en-US" dirty="0" smtClean="0"/>
                        <a:t>Increased knowledge and awareness of where food comes from (foods systems)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55536426"/>
                  </a:ext>
                </a:extLst>
              </a:tr>
              <a:tr h="882328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 access to fresh fruits and vegetables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are more engaged (participate, listen and pay attention to lesson)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exhibit an increase in knowledge of healthy eating habits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4308652"/>
                  </a:ext>
                </a:extLst>
              </a:tr>
              <a:tr h="882328">
                <a:tc>
                  <a:txBody>
                    <a:bodyPr/>
                    <a:lstStyle/>
                    <a:p>
                      <a:r>
                        <a:rPr lang="en-US" dirty="0" smtClean="0"/>
                        <a:t>Sustainable school gardens (sustained for multiple years)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share knowledge about gardening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Fosters love of gardening among students that increases their enthusiasm for learning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05183992"/>
                  </a:ext>
                </a:extLst>
              </a:tr>
              <a:tr h="1147026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are connected to nature and their food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Adults positively engage with students in garden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exhibit increased knowledge about nutrition and understand the importance of eating healthy to promote wellness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3162305"/>
                  </a:ext>
                </a:extLst>
              </a:tr>
              <a:tr h="1299908">
                <a:tc>
                  <a:txBody>
                    <a:bodyPr/>
                    <a:lstStyle/>
                    <a:p>
                      <a:r>
                        <a:rPr lang="en-US" dirty="0" smtClean="0"/>
                        <a:t>Healthier garden participants (physical and mental health)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Students, parents and teachers make healthier food choices (i.e. eating more fruits and vegetables, trying new healthy foods/drinks)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 life skills including leadership, accountability, teamwork/cooperation, social skills, responsibility, focus and patience.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58341065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 in the number of school, community and home gardens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Teachers incorporate nutrition education into garden instruction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Students exhibit an increased willingness to eat more nutritious foods (i.e. fresh fruits and vegetables)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2290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56051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Footlight MT Light"/>
        <a:ea typeface=""/>
        <a:cs typeface=""/>
      </a:majorFont>
      <a:minorFont>
        <a:latin typeface="Maiandra G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705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Footlight MT Light</vt:lpstr>
      <vt:lpstr>Maiandra GD</vt:lpstr>
      <vt:lpstr>Default Design</vt:lpstr>
      <vt:lpstr>JMG Program Evaluation: Telling Your Story for Impact</vt:lpstr>
      <vt:lpstr>PowerPoint Presentation</vt:lpstr>
      <vt:lpstr>Key Research Areas in Youth Gardening</vt:lpstr>
      <vt:lpstr>What IS Evaluation Anyway? </vt:lpstr>
      <vt:lpstr>Why program evaluation is important</vt:lpstr>
      <vt:lpstr>Reasons why evaluation can help: </vt:lpstr>
      <vt:lpstr>Effective Practices in Evaluation</vt:lpstr>
      <vt:lpstr>Outcomes and Logic Models</vt:lpstr>
      <vt:lpstr>PowerPoint Presentation</vt:lpstr>
      <vt:lpstr>Opportunities Related to Evaluation</vt:lpstr>
      <vt:lpstr>Closing 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Orvis, Kathryn S</dc:creator>
  <cp:lastModifiedBy>Seagraves, Randall L</cp:lastModifiedBy>
  <cp:revision>17</cp:revision>
  <dcterms:created xsi:type="dcterms:W3CDTF">2019-02-18T04:57:49Z</dcterms:created>
  <dcterms:modified xsi:type="dcterms:W3CDTF">2019-02-21T22:43:33Z</dcterms:modified>
</cp:coreProperties>
</file>