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1560"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123121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ef8bc29fe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ef8bc29f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ef8bc29f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ef8bc29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ef8bc29f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ef8bc29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ef8bc29fe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ef8bc29f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ef8bc29fe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ef8bc29f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ef8bc29fe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ef8bc29f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ef8bc29fe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ef8bc29f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ef8bc29fe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ef8bc29f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ef8bc29fe_2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ef8bc29fe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33"/>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992767"/>
            <a:ext cx="8520600" cy="273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United ISD</a:t>
            </a:r>
            <a:endParaRPr dirty="0"/>
          </a:p>
          <a:p>
            <a:pPr marL="0" lvl="0" indent="0" algn="ctr" rtl="0">
              <a:spcBef>
                <a:spcPts val="0"/>
              </a:spcBef>
              <a:spcAft>
                <a:spcPts val="0"/>
              </a:spcAft>
              <a:buNone/>
            </a:pPr>
            <a:endParaRPr dirty="0"/>
          </a:p>
        </p:txBody>
      </p:sp>
      <p:sp>
        <p:nvSpPr>
          <p:cNvPr id="100" name="Google Shape;100;p25"/>
          <p:cNvSpPr txBox="1">
            <a:spLocks noGrp="1"/>
          </p:cNvSpPr>
          <p:nvPr>
            <p:ph type="subTitle" idx="1"/>
          </p:nvPr>
        </p:nvSpPr>
        <p:spPr>
          <a:xfrm>
            <a:off x="471000" y="3140342"/>
            <a:ext cx="8520600" cy="135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dirty="0"/>
              <a:t>LGEG</a:t>
            </a:r>
            <a:r>
              <a:rPr lang="en" b="1" dirty="0"/>
              <a:t> through Gifted and Talented Program</a:t>
            </a:r>
            <a:endParaRPr b="1" dirty="0"/>
          </a:p>
          <a:p>
            <a:pPr marL="0" lvl="0" indent="0" algn="ctr" rtl="0">
              <a:spcBef>
                <a:spcPts val="0"/>
              </a:spcBef>
              <a:spcAft>
                <a:spcPts val="0"/>
              </a:spcAft>
              <a:buNone/>
            </a:pPr>
            <a:r>
              <a:rPr lang="en" b="1" dirty="0"/>
              <a:t>Presented by:  Lisa M. Dunn, GT/AA Coordinator</a:t>
            </a:r>
            <a:endParaRPr b="1" dirty="0"/>
          </a:p>
        </p:txBody>
      </p:sp>
      <p:pic>
        <p:nvPicPr>
          <p:cNvPr id="101" name="Google Shape;101;p25"/>
          <p:cNvPicPr preferRelativeResize="0"/>
          <p:nvPr/>
        </p:nvPicPr>
        <p:blipFill>
          <a:blip r:embed="rId3">
            <a:alphaModFix/>
          </a:blip>
          <a:stretch>
            <a:fillRect/>
          </a:stretch>
        </p:blipFill>
        <p:spPr>
          <a:xfrm>
            <a:off x="275524" y="351160"/>
            <a:ext cx="2162876" cy="2468239"/>
          </a:xfrm>
          <a:prstGeom prst="rect">
            <a:avLst/>
          </a:prstGeom>
          <a:noFill/>
          <a:ln>
            <a:noFill/>
          </a:ln>
        </p:spPr>
      </p:pic>
      <p:pic>
        <p:nvPicPr>
          <p:cNvPr id="102" name="Google Shape;102;p25"/>
          <p:cNvPicPr preferRelativeResize="0"/>
          <p:nvPr/>
        </p:nvPicPr>
        <p:blipFill>
          <a:blip r:embed="rId4">
            <a:alphaModFix/>
          </a:blip>
          <a:stretch>
            <a:fillRect/>
          </a:stretch>
        </p:blipFill>
        <p:spPr>
          <a:xfrm>
            <a:off x="6324600" y="55534"/>
            <a:ext cx="2667000" cy="2964303"/>
          </a:xfrm>
          <a:prstGeom prst="rect">
            <a:avLst/>
          </a:prstGeom>
          <a:noFill/>
          <a:ln>
            <a:noFill/>
          </a:ln>
        </p:spPr>
      </p:pic>
      <p:sp>
        <p:nvSpPr>
          <p:cNvPr id="103" name="Google Shape;103;p25"/>
          <p:cNvSpPr txBox="1"/>
          <p:nvPr/>
        </p:nvSpPr>
        <p:spPr>
          <a:xfrm>
            <a:off x="237750" y="4511433"/>
            <a:ext cx="8668500" cy="208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dirty="0">
                <a:solidFill>
                  <a:schemeClr val="dk2"/>
                </a:solidFill>
              </a:rPr>
              <a:t>6A School District (29 elementary schools, ten middle schools, and four high schools) in south Texas/ 43,154 students/ 5,836 identified gifted and talented students</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2" name="Google Shape;182;p34"/>
          <p:cNvPicPr preferRelativeResize="0"/>
          <p:nvPr/>
        </p:nvPicPr>
        <p:blipFill>
          <a:blip r:embed="rId3">
            <a:alphaModFix/>
          </a:blip>
          <a:stretch>
            <a:fillRect/>
          </a:stretch>
        </p:blipFill>
        <p:spPr>
          <a:xfrm>
            <a:off x="4876800" y="4608350"/>
            <a:ext cx="2071677" cy="2097250"/>
          </a:xfrm>
          <a:prstGeom prst="rect">
            <a:avLst/>
          </a:prstGeom>
          <a:noFill/>
          <a:ln>
            <a:noFill/>
          </a:ln>
        </p:spPr>
      </p:pic>
      <p:sp>
        <p:nvSpPr>
          <p:cNvPr id="180" name="Google Shape;180;p34"/>
          <p:cNvSpPr txBox="1">
            <a:spLocks noGrp="1"/>
          </p:cNvSpPr>
          <p:nvPr>
            <p:ph type="title"/>
          </p:nvPr>
        </p:nvSpPr>
        <p:spPr>
          <a:xfrm>
            <a:off x="152400" y="729445"/>
            <a:ext cx="18288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t>Why?</a:t>
            </a:r>
            <a:endParaRPr sz="3600" b="1" dirty="0"/>
          </a:p>
        </p:txBody>
      </p:sp>
      <p:sp>
        <p:nvSpPr>
          <p:cNvPr id="181" name="Google Shape;181;p34"/>
          <p:cNvSpPr txBox="1">
            <a:spLocks noGrp="1"/>
          </p:cNvSpPr>
          <p:nvPr>
            <p:ph type="body" idx="1"/>
          </p:nvPr>
        </p:nvSpPr>
        <p:spPr>
          <a:xfrm>
            <a:off x="152400" y="1524000"/>
            <a:ext cx="8520600" cy="455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Spread health and wellness </a:t>
            </a:r>
            <a:endParaRPr sz="2400" dirty="0"/>
          </a:p>
          <a:p>
            <a:pPr marL="457200" lvl="0" indent="-342900" algn="l" rtl="0">
              <a:spcBef>
                <a:spcPts val="0"/>
              </a:spcBef>
              <a:spcAft>
                <a:spcPts val="0"/>
              </a:spcAft>
              <a:buSzPts val="1800"/>
              <a:buChar char="●"/>
            </a:pPr>
            <a:r>
              <a:rPr lang="en" sz="2400" dirty="0"/>
              <a:t>Inspire our gifted and talented students by fostering leadership opportunities</a:t>
            </a:r>
            <a:endParaRPr sz="2400" dirty="0"/>
          </a:p>
          <a:p>
            <a:pPr marL="457200" lvl="0" indent="-342900" algn="l" rtl="0">
              <a:spcBef>
                <a:spcPts val="0"/>
              </a:spcBef>
              <a:spcAft>
                <a:spcPts val="0"/>
              </a:spcAft>
              <a:buSzPts val="1800"/>
              <a:buChar char="●"/>
            </a:pPr>
            <a:r>
              <a:rPr lang="en" sz="2400" dirty="0"/>
              <a:t>Cultivate great minds through </a:t>
            </a:r>
            <a:r>
              <a:rPr lang="en" sz="2400" dirty="0" smtClean="0"/>
              <a:t>creativity</a:t>
            </a:r>
            <a:br>
              <a:rPr lang="en" sz="2400" dirty="0" smtClean="0"/>
            </a:br>
            <a:r>
              <a:rPr lang="en" sz="2400" dirty="0" smtClean="0"/>
              <a:t>and collaboration</a:t>
            </a:r>
            <a:r>
              <a:rPr lang="en" sz="2400" dirty="0"/>
              <a:t/>
            </a:r>
            <a:br>
              <a:rPr lang="en" sz="2400" dirty="0"/>
            </a:br>
            <a:endParaRPr lang="en" dirty="0" smtClean="0"/>
          </a:p>
          <a:p>
            <a:pPr marL="114300" lvl="0" indent="0" algn="l" rtl="0">
              <a:spcBef>
                <a:spcPts val="0"/>
              </a:spcBef>
              <a:spcAft>
                <a:spcPts val="0"/>
              </a:spcAft>
              <a:buSzPts val="1800"/>
              <a:buNone/>
            </a:pPr>
            <a:r>
              <a:rPr lang="en" sz="2400" b="1" i="1" dirty="0" smtClean="0"/>
              <a:t>Key element for success</a:t>
            </a:r>
            <a:r>
              <a:rPr lang="en" sz="2400" dirty="0" smtClean="0"/>
              <a:t>:</a:t>
            </a:r>
            <a:endParaRPr sz="2400" dirty="0" smtClean="0"/>
          </a:p>
          <a:p>
            <a:pPr marL="0" lvl="0" indent="0" algn="l" rtl="0">
              <a:spcBef>
                <a:spcPts val="1600"/>
              </a:spcBef>
              <a:spcAft>
                <a:spcPts val="0"/>
              </a:spcAft>
              <a:buNone/>
            </a:pPr>
            <a:r>
              <a:rPr lang="en" sz="2400" dirty="0" smtClean="0"/>
              <a:t>Intention </a:t>
            </a:r>
            <a:r>
              <a:rPr lang="en" sz="2400" dirty="0"/>
              <a:t>followed by inspired </a:t>
            </a:r>
            <a:r>
              <a:rPr lang="en" sz="2400" dirty="0" smtClean="0"/>
              <a:t>action</a:t>
            </a:r>
            <a:endParaRPr sz="2400" dirty="0"/>
          </a:p>
          <a:p>
            <a:pPr marL="0" lvl="0" indent="0" algn="l" rtl="0">
              <a:spcBef>
                <a:spcPts val="1600"/>
              </a:spcBef>
              <a:spcAft>
                <a:spcPts val="1600"/>
              </a:spcAft>
              <a:buNone/>
            </a:pPr>
            <a:r>
              <a:rPr lang="en" sz="2400" dirty="0"/>
              <a:t>“Let us cultivate our garden</a:t>
            </a:r>
            <a:r>
              <a:rPr lang="en" sz="2400" dirty="0" smtClean="0"/>
              <a:t>.”</a:t>
            </a:r>
            <a:br>
              <a:rPr lang="en" sz="2400" dirty="0" smtClean="0"/>
            </a:br>
            <a:r>
              <a:rPr lang="en" sz="2400" dirty="0" smtClean="0"/>
              <a:t> 			</a:t>
            </a:r>
            <a:r>
              <a:rPr lang="en" sz="2000" dirty="0" smtClean="0"/>
              <a:t>Voltaire</a:t>
            </a:r>
            <a:endParaRPr sz="2000" dirty="0"/>
          </a:p>
        </p:txBody>
      </p:sp>
      <p:pic>
        <p:nvPicPr>
          <p:cNvPr id="183" name="Google Shape;183;p34"/>
          <p:cNvPicPr preferRelativeResize="0"/>
          <p:nvPr/>
        </p:nvPicPr>
        <p:blipFill>
          <a:blip r:embed="rId4">
            <a:alphaModFix/>
          </a:blip>
          <a:stretch>
            <a:fillRect/>
          </a:stretch>
        </p:blipFill>
        <p:spPr>
          <a:xfrm>
            <a:off x="6872277" y="2996302"/>
            <a:ext cx="2271723" cy="3224095"/>
          </a:xfrm>
          <a:prstGeom prst="rect">
            <a:avLst/>
          </a:prstGeom>
          <a:noFill/>
          <a:ln>
            <a:noFill/>
          </a:ln>
        </p:spPr>
      </p:pic>
      <p:pic>
        <p:nvPicPr>
          <p:cNvPr id="184" name="Google Shape;184;p34"/>
          <p:cNvPicPr preferRelativeResize="0"/>
          <p:nvPr/>
        </p:nvPicPr>
        <p:blipFill>
          <a:blip r:embed="rId5">
            <a:alphaModFix/>
          </a:blip>
          <a:stretch>
            <a:fillRect/>
          </a:stretch>
        </p:blipFill>
        <p:spPr>
          <a:xfrm>
            <a:off x="5105400" y="127800"/>
            <a:ext cx="3075575" cy="1966891"/>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152400" y="152400"/>
            <a:ext cx="8991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What?</a:t>
            </a:r>
            <a:r>
              <a:rPr lang="en" sz="1100" b="1" dirty="0"/>
              <a:t> </a:t>
            </a:r>
            <a:r>
              <a:rPr lang="en" sz="3200" b="1" dirty="0"/>
              <a:t> </a:t>
            </a:r>
            <a:r>
              <a:rPr lang="en" b="1" dirty="0"/>
              <a:t>LGEG through Gifted </a:t>
            </a:r>
            <a:r>
              <a:rPr lang="en" b="1" dirty="0" smtClean="0"/>
              <a:t>&amp; Talented </a:t>
            </a:r>
            <a:r>
              <a:rPr lang="en" b="1" dirty="0"/>
              <a:t>Program</a:t>
            </a:r>
            <a:endParaRPr b="1" dirty="0"/>
          </a:p>
        </p:txBody>
      </p:sp>
      <p:sp>
        <p:nvSpPr>
          <p:cNvPr id="109" name="Google Shape;109;p26"/>
          <p:cNvSpPr txBox="1">
            <a:spLocks noGrp="1"/>
          </p:cNvSpPr>
          <p:nvPr>
            <p:ph type="body" idx="1"/>
          </p:nvPr>
        </p:nvSpPr>
        <p:spPr>
          <a:xfrm>
            <a:off x="228600" y="1066800"/>
            <a:ext cx="8520600" cy="5468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i="1" dirty="0"/>
              <a:t>LGEG </a:t>
            </a:r>
            <a:r>
              <a:rPr lang="en" sz="2400" b="1" dirty="0"/>
              <a:t>Pilot Program </a:t>
            </a:r>
            <a:r>
              <a:rPr lang="en" sz="2400" b="1" dirty="0" smtClean="0"/>
              <a:t>last</a:t>
            </a:r>
          </a:p>
          <a:p>
            <a:pPr marL="0" lvl="0" indent="0" algn="l" rtl="0">
              <a:spcBef>
                <a:spcPts val="0"/>
              </a:spcBef>
              <a:spcAft>
                <a:spcPts val="0"/>
              </a:spcAft>
              <a:buNone/>
            </a:pPr>
            <a:r>
              <a:rPr lang="en" sz="2400" b="1" dirty="0" smtClean="0"/>
              <a:t>year </a:t>
            </a:r>
            <a:r>
              <a:rPr lang="en" sz="2400" b="1" dirty="0"/>
              <a:t>(2017-18) at </a:t>
            </a:r>
            <a:r>
              <a:rPr lang="en" sz="2400" b="1" dirty="0">
                <a:solidFill>
                  <a:srgbClr val="0000FF"/>
                </a:solidFill>
              </a:rPr>
              <a:t>Clark ES</a:t>
            </a:r>
            <a:endParaRPr sz="2400" b="1" dirty="0">
              <a:solidFill>
                <a:srgbClr val="0000FF"/>
              </a:solidFill>
            </a:endParaRPr>
          </a:p>
          <a:p>
            <a:pPr marL="457200" lvl="0" indent="-342900" algn="l" rtl="0">
              <a:spcBef>
                <a:spcPts val="1600"/>
              </a:spcBef>
              <a:spcAft>
                <a:spcPts val="0"/>
              </a:spcAft>
              <a:buSzPts val="1800"/>
              <a:buChar char="●"/>
            </a:pPr>
            <a:r>
              <a:rPr lang="en" dirty="0"/>
              <a:t>Conversation with principal</a:t>
            </a:r>
            <a:endParaRPr dirty="0"/>
          </a:p>
          <a:p>
            <a:pPr marL="457200" lvl="0" indent="-342900" algn="l" rtl="0">
              <a:spcBef>
                <a:spcPts val="0"/>
              </a:spcBef>
              <a:spcAft>
                <a:spcPts val="0"/>
              </a:spcAft>
              <a:buSzPts val="1800"/>
              <a:buChar char="●"/>
            </a:pPr>
            <a:r>
              <a:rPr lang="en" dirty="0"/>
              <a:t>Small team of teachers </a:t>
            </a:r>
            <a:r>
              <a:rPr lang="en" dirty="0" smtClean="0"/>
              <a:t/>
            </a:r>
            <a:br>
              <a:rPr lang="en" dirty="0" smtClean="0"/>
            </a:br>
            <a:r>
              <a:rPr lang="en" dirty="0" smtClean="0"/>
              <a:t>and administrators</a:t>
            </a:r>
            <a:endParaRPr dirty="0"/>
          </a:p>
          <a:p>
            <a:pPr marL="457200" lvl="0" indent="-342900" algn="l" rtl="0">
              <a:spcBef>
                <a:spcPts val="0"/>
              </a:spcBef>
              <a:spcAft>
                <a:spcPts val="0"/>
              </a:spcAft>
              <a:buSzPts val="1800"/>
              <a:buChar char="●"/>
            </a:pPr>
            <a:r>
              <a:rPr lang="en" dirty="0"/>
              <a:t>LGEG lessons (including tastings) implemented by music teacher (lead GT teacher) in three hour (multi-age, grades 1-5) pull-out program on Fridays</a:t>
            </a:r>
            <a:endParaRPr dirty="0"/>
          </a:p>
          <a:p>
            <a:pPr marL="457200" lvl="0" indent="-342900" algn="l" rtl="0">
              <a:spcBef>
                <a:spcPts val="0"/>
              </a:spcBef>
              <a:spcAft>
                <a:spcPts val="0"/>
              </a:spcAft>
              <a:buSzPts val="1800"/>
              <a:buChar char="●"/>
            </a:pPr>
            <a:r>
              <a:rPr lang="en" dirty="0"/>
              <a:t>GT campus funds in support of program</a:t>
            </a:r>
            <a:endParaRPr dirty="0"/>
          </a:p>
          <a:p>
            <a:pPr marL="457200" lvl="0" indent="-342900" algn="l" rtl="0">
              <a:spcBef>
                <a:spcPts val="0"/>
              </a:spcBef>
              <a:spcAft>
                <a:spcPts val="0"/>
              </a:spcAft>
              <a:buSzPts val="1800"/>
              <a:buChar char="●"/>
            </a:pPr>
            <a:r>
              <a:rPr lang="en" dirty="0"/>
              <a:t>First Dinner Tonight, Jr. in the state of Texas</a:t>
            </a:r>
            <a:endParaRPr dirty="0"/>
          </a:p>
          <a:p>
            <a:pPr marL="457200" lvl="0" indent="-342900" algn="l" rtl="0">
              <a:spcBef>
                <a:spcPts val="0"/>
              </a:spcBef>
              <a:spcAft>
                <a:spcPts val="0"/>
              </a:spcAft>
              <a:buSzPts val="1800"/>
              <a:buChar char="●"/>
            </a:pPr>
            <a:r>
              <a:rPr lang="en" dirty="0"/>
              <a:t>Healthy South Texas distinction (hosted Walk Across Texas Rally and Maintain, No Gain)</a:t>
            </a:r>
            <a:endParaRPr dirty="0"/>
          </a:p>
          <a:p>
            <a:pPr marL="457200" lvl="0" indent="-342900" algn="l" rtl="0">
              <a:spcBef>
                <a:spcPts val="0"/>
              </a:spcBef>
              <a:spcAft>
                <a:spcPts val="0"/>
              </a:spcAft>
              <a:buSzPts val="1800"/>
              <a:buChar char="●"/>
            </a:pPr>
            <a:r>
              <a:rPr lang="en" dirty="0"/>
              <a:t>Experience from CES shared at leadership meeting</a:t>
            </a:r>
            <a:endParaRPr dirty="0"/>
          </a:p>
          <a:p>
            <a:pPr marL="457200" lvl="0" indent="-342900" algn="l" rtl="0">
              <a:spcBef>
                <a:spcPts val="0"/>
              </a:spcBef>
              <a:spcAft>
                <a:spcPts val="0"/>
              </a:spcAft>
              <a:buSzPts val="1800"/>
              <a:buChar char="●"/>
            </a:pPr>
            <a:r>
              <a:rPr lang="en" dirty="0"/>
              <a:t>Several principals interested in implementation</a:t>
            </a:r>
            <a:endParaRPr dirty="0"/>
          </a:p>
          <a:p>
            <a:pPr marL="0" lvl="0" indent="0" algn="l" rtl="0">
              <a:spcBef>
                <a:spcPts val="1600"/>
              </a:spcBef>
              <a:spcAft>
                <a:spcPts val="1600"/>
              </a:spcAft>
              <a:buNone/>
            </a:pPr>
            <a:endParaRPr dirty="0"/>
          </a:p>
        </p:txBody>
      </p:sp>
      <p:pic>
        <p:nvPicPr>
          <p:cNvPr id="110" name="Google Shape;110;p26"/>
          <p:cNvPicPr preferRelativeResize="0"/>
          <p:nvPr/>
        </p:nvPicPr>
        <p:blipFill>
          <a:blip r:embed="rId3">
            <a:alphaModFix/>
          </a:blip>
          <a:stretch>
            <a:fillRect/>
          </a:stretch>
        </p:blipFill>
        <p:spPr>
          <a:xfrm>
            <a:off x="4343400" y="740434"/>
            <a:ext cx="4247104" cy="2438399"/>
          </a:xfrm>
          <a:prstGeom prst="rect">
            <a:avLst/>
          </a:prstGeom>
          <a:noFill/>
          <a:ln>
            <a:noFill/>
          </a:ln>
        </p:spPr>
      </p:pic>
      <p:pic>
        <p:nvPicPr>
          <p:cNvPr id="111" name="Google Shape;111;p26"/>
          <p:cNvPicPr preferRelativeResize="0"/>
          <p:nvPr/>
        </p:nvPicPr>
        <p:blipFill>
          <a:blip r:embed="rId4">
            <a:alphaModFix/>
          </a:blip>
          <a:stretch>
            <a:fillRect/>
          </a:stretch>
        </p:blipFill>
        <p:spPr>
          <a:xfrm>
            <a:off x="6798196" y="5202501"/>
            <a:ext cx="1472450" cy="11831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311700" y="307600"/>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When and Where?  </a:t>
            </a:r>
            <a:r>
              <a:rPr lang="en" dirty="0"/>
              <a:t>2018-19 School Year</a:t>
            </a:r>
            <a:endParaRPr dirty="0"/>
          </a:p>
        </p:txBody>
      </p:sp>
      <p:sp>
        <p:nvSpPr>
          <p:cNvPr id="117" name="Google Shape;117;p27"/>
          <p:cNvSpPr txBox="1">
            <a:spLocks noGrp="1"/>
          </p:cNvSpPr>
          <p:nvPr>
            <p:ph type="body" idx="1"/>
          </p:nvPr>
        </p:nvSpPr>
        <p:spPr>
          <a:xfrm>
            <a:off x="245200" y="1201633"/>
            <a:ext cx="8520600" cy="548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200" dirty="0"/>
              <a:t>Teachers received training in the summer on LGEG curriculum</a:t>
            </a:r>
            <a:endParaRPr sz="2200" dirty="0"/>
          </a:p>
          <a:p>
            <a:pPr marL="457200" lvl="0" indent="-342900" algn="l" rtl="0">
              <a:spcBef>
                <a:spcPts val="0"/>
              </a:spcBef>
              <a:spcAft>
                <a:spcPts val="0"/>
              </a:spcAft>
              <a:buSzPts val="1800"/>
              <a:buChar char="●"/>
            </a:pPr>
            <a:r>
              <a:rPr lang="en" sz="2200" i="1" dirty="0">
                <a:solidFill>
                  <a:schemeClr val="tx1"/>
                </a:solidFill>
              </a:rPr>
              <a:t>LGEG</a:t>
            </a:r>
            <a:r>
              <a:rPr lang="en" sz="2200" dirty="0">
                <a:solidFill>
                  <a:schemeClr val="tx1"/>
                </a:solidFill>
              </a:rPr>
              <a:t> Curriculum used in GT services (pull-out programs on Fridays or other designated schedule) in conjunction with Kaplan depth and complexity model</a:t>
            </a:r>
            <a:endParaRPr sz="2200" dirty="0">
              <a:solidFill>
                <a:schemeClr val="tx1"/>
              </a:solidFill>
            </a:endParaRPr>
          </a:p>
          <a:p>
            <a:pPr marL="457200" lvl="0" indent="-342900" algn="l" rtl="0">
              <a:spcBef>
                <a:spcPts val="0"/>
              </a:spcBef>
              <a:spcAft>
                <a:spcPts val="0"/>
              </a:spcAft>
              <a:buSzPts val="1800"/>
              <a:buChar char="●"/>
            </a:pPr>
            <a:r>
              <a:rPr lang="en" sz="2200" dirty="0"/>
              <a:t>Nine elementary schools using </a:t>
            </a:r>
            <a:r>
              <a:rPr lang="en" sz="2200" i="1" dirty="0"/>
              <a:t>LGEG</a:t>
            </a:r>
            <a:r>
              <a:rPr lang="en" sz="2200" dirty="0"/>
              <a:t> Curriculum and building garden beds through Gifted and Talented Program</a:t>
            </a:r>
            <a:endParaRPr sz="2200" dirty="0"/>
          </a:p>
          <a:p>
            <a:pPr marL="457200" lvl="0" indent="-342900" algn="l" rtl="0">
              <a:spcBef>
                <a:spcPts val="0"/>
              </a:spcBef>
              <a:spcAft>
                <a:spcPts val="0"/>
              </a:spcAft>
              <a:buSzPts val="1800"/>
              <a:buChar char="●"/>
            </a:pPr>
            <a:r>
              <a:rPr lang="en" sz="2200" dirty="0">
                <a:solidFill>
                  <a:schemeClr val="tx1"/>
                </a:solidFill>
              </a:rPr>
              <a:t>LGEG Lessons-springboard to research and community involvement.</a:t>
            </a:r>
            <a:endParaRPr sz="2200" dirty="0">
              <a:solidFill>
                <a:schemeClr val="tx1"/>
              </a:solidFill>
            </a:endParaRPr>
          </a:p>
          <a:p>
            <a:pPr marL="457200" lvl="0" indent="-342900" algn="l" rtl="0">
              <a:spcBef>
                <a:spcPts val="0"/>
              </a:spcBef>
              <a:spcAft>
                <a:spcPts val="0"/>
              </a:spcAft>
              <a:buSzPts val="1800"/>
              <a:buChar char="●"/>
            </a:pPr>
            <a:r>
              <a:rPr lang="en" sz="2200" dirty="0"/>
              <a:t>Nine middle schools utilizing </a:t>
            </a:r>
            <a:r>
              <a:rPr lang="en" sz="2200" i="1" dirty="0"/>
              <a:t>LGEG </a:t>
            </a:r>
            <a:r>
              <a:rPr lang="en" sz="2200" dirty="0"/>
              <a:t>and/or </a:t>
            </a:r>
            <a:r>
              <a:rPr lang="en" sz="2200" i="1" dirty="0"/>
              <a:t>JMG</a:t>
            </a:r>
            <a:r>
              <a:rPr lang="en" sz="2200" dirty="0"/>
              <a:t> Units through advanced science classes (majority through 7th grade)</a:t>
            </a:r>
            <a:endParaRPr sz="2200" dirty="0"/>
          </a:p>
          <a:p>
            <a:pPr marL="457200" lvl="0" indent="-342900" algn="l" rtl="0">
              <a:spcBef>
                <a:spcPts val="0"/>
              </a:spcBef>
              <a:spcAft>
                <a:spcPts val="0"/>
              </a:spcAft>
              <a:buSzPts val="1800"/>
              <a:buChar char="●"/>
            </a:pPr>
            <a:r>
              <a:rPr lang="en" sz="2200" dirty="0">
                <a:solidFill>
                  <a:schemeClr val="tx1"/>
                </a:solidFill>
              </a:rPr>
              <a:t>Clark Elementary hosted an instructor organic gardening session led by Berman Rivera, City of Laredo Construction Superintendent.</a:t>
            </a:r>
            <a:endParaRPr sz="22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8"/>
          <p:cNvSpPr txBox="1">
            <a:spLocks noGrp="1"/>
          </p:cNvSpPr>
          <p:nvPr>
            <p:ph type="title"/>
          </p:nvPr>
        </p:nvSpPr>
        <p:spPr>
          <a:xfrm>
            <a:off x="1295400" y="1905000"/>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How?</a:t>
            </a:r>
            <a:endParaRPr sz="3200" b="1" dirty="0"/>
          </a:p>
        </p:txBody>
      </p:sp>
      <p:sp>
        <p:nvSpPr>
          <p:cNvPr id="123" name="Google Shape;123;p28"/>
          <p:cNvSpPr txBox="1">
            <a:spLocks noGrp="1"/>
          </p:cNvSpPr>
          <p:nvPr>
            <p:ph type="body" idx="1"/>
          </p:nvPr>
        </p:nvSpPr>
        <p:spPr>
          <a:xfrm>
            <a:off x="23004" y="3048000"/>
            <a:ext cx="8756100" cy="3439233"/>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Campus meetings with principals and designated GT teachers to plan and coordinate dates with local Agrilife agents (Angelica Sifuentes and Martha Ramirez) for building garden beds, planting, and other events (including Walk Across Texas rallies, Dinner Tonight, Jr., Mobile Cooking School, and Path to the Plate)</a:t>
            </a:r>
            <a:endParaRPr sz="2000" dirty="0"/>
          </a:p>
          <a:p>
            <a:pPr marL="457200" lvl="0" indent="-342900" algn="l" rtl="0">
              <a:spcBef>
                <a:spcPts val="0"/>
              </a:spcBef>
              <a:spcAft>
                <a:spcPts val="0"/>
              </a:spcAft>
              <a:buSzPts val="1800"/>
              <a:buChar char="●"/>
            </a:pPr>
            <a:r>
              <a:rPr lang="en" sz="2000" dirty="0">
                <a:solidFill>
                  <a:schemeClr val="tx1"/>
                </a:solidFill>
              </a:rPr>
              <a:t>Agrilife agents and UISD teachers instrumental in implementation and success of programs</a:t>
            </a:r>
            <a:endParaRPr sz="2000" dirty="0">
              <a:solidFill>
                <a:schemeClr val="tx1"/>
              </a:solidFill>
            </a:endParaRPr>
          </a:p>
          <a:p>
            <a:pPr marL="457200" lvl="0" indent="-342900" algn="l" rtl="0">
              <a:spcBef>
                <a:spcPts val="0"/>
              </a:spcBef>
              <a:spcAft>
                <a:spcPts val="0"/>
              </a:spcAft>
              <a:buSzPts val="1800"/>
              <a:buChar char="●"/>
            </a:pPr>
            <a:r>
              <a:rPr lang="en" sz="2000" dirty="0"/>
              <a:t>Coordination with City of Laredo for garden instructor sessions on garden maintenance, organic gardening, and irrigation</a:t>
            </a:r>
            <a:endParaRPr sz="2000" dirty="0"/>
          </a:p>
        </p:txBody>
      </p:sp>
      <p:pic>
        <p:nvPicPr>
          <p:cNvPr id="124" name="Google Shape;124;p28"/>
          <p:cNvPicPr preferRelativeResize="0"/>
          <p:nvPr/>
        </p:nvPicPr>
        <p:blipFill>
          <a:blip r:embed="rId3">
            <a:alphaModFix/>
          </a:blip>
          <a:stretch>
            <a:fillRect/>
          </a:stretch>
        </p:blipFill>
        <p:spPr>
          <a:xfrm>
            <a:off x="2819400" y="152400"/>
            <a:ext cx="3601275" cy="266396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9"/>
          <p:cNvSpPr txBox="1">
            <a:spLocks noGrp="1"/>
          </p:cNvSpPr>
          <p:nvPr>
            <p:ph type="title"/>
          </p:nvPr>
        </p:nvSpPr>
        <p:spPr>
          <a:xfrm>
            <a:off x="311700" y="228533"/>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Where?</a:t>
            </a:r>
            <a:endParaRPr sz="3200" b="1" dirty="0"/>
          </a:p>
        </p:txBody>
      </p:sp>
      <p:sp>
        <p:nvSpPr>
          <p:cNvPr id="130" name="Google Shape;130;p29"/>
          <p:cNvSpPr txBox="1">
            <a:spLocks noGrp="1"/>
          </p:cNvSpPr>
          <p:nvPr>
            <p:ph type="body" idx="1"/>
          </p:nvPr>
        </p:nvSpPr>
        <p:spPr>
          <a:xfrm>
            <a:off x="311700" y="1031567"/>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Arndt Elementary School, Martha Ramirez, Local Agrilife Agent </a:t>
            </a:r>
            <a:endParaRPr b="1"/>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31" name="Google Shape;131;p29"/>
          <p:cNvPicPr preferRelativeResize="0"/>
          <p:nvPr/>
        </p:nvPicPr>
        <p:blipFill>
          <a:blip r:embed="rId3">
            <a:alphaModFix/>
          </a:blip>
          <a:stretch>
            <a:fillRect/>
          </a:stretch>
        </p:blipFill>
        <p:spPr>
          <a:xfrm>
            <a:off x="3282450" y="1624034"/>
            <a:ext cx="2694374" cy="2776300"/>
          </a:xfrm>
          <a:prstGeom prst="rect">
            <a:avLst/>
          </a:prstGeom>
          <a:noFill/>
          <a:ln>
            <a:noFill/>
          </a:ln>
        </p:spPr>
      </p:pic>
      <p:pic>
        <p:nvPicPr>
          <p:cNvPr id="132" name="Google Shape;132;p29"/>
          <p:cNvPicPr preferRelativeResize="0"/>
          <p:nvPr/>
        </p:nvPicPr>
        <p:blipFill>
          <a:blip r:embed="rId4">
            <a:alphaModFix/>
          </a:blip>
          <a:stretch>
            <a:fillRect/>
          </a:stretch>
        </p:blipFill>
        <p:spPr>
          <a:xfrm>
            <a:off x="0" y="1624034"/>
            <a:ext cx="3165950" cy="2776300"/>
          </a:xfrm>
          <a:prstGeom prst="rect">
            <a:avLst/>
          </a:prstGeom>
          <a:noFill/>
          <a:ln>
            <a:noFill/>
          </a:ln>
        </p:spPr>
      </p:pic>
      <p:pic>
        <p:nvPicPr>
          <p:cNvPr id="133" name="Google Shape;133;p29"/>
          <p:cNvPicPr preferRelativeResize="0"/>
          <p:nvPr/>
        </p:nvPicPr>
        <p:blipFill>
          <a:blip r:embed="rId5">
            <a:alphaModFix/>
          </a:blip>
          <a:stretch>
            <a:fillRect/>
          </a:stretch>
        </p:blipFill>
        <p:spPr>
          <a:xfrm>
            <a:off x="6093326" y="1663467"/>
            <a:ext cx="2517274" cy="2681903"/>
          </a:xfrm>
          <a:prstGeom prst="rect">
            <a:avLst/>
          </a:prstGeom>
          <a:noFill/>
          <a:ln>
            <a:noFill/>
          </a:ln>
        </p:spPr>
      </p:pic>
      <p:pic>
        <p:nvPicPr>
          <p:cNvPr id="134" name="Google Shape;134;p29"/>
          <p:cNvPicPr preferRelativeResize="0"/>
          <p:nvPr/>
        </p:nvPicPr>
        <p:blipFill>
          <a:blip r:embed="rId6">
            <a:alphaModFix/>
          </a:blip>
          <a:stretch>
            <a:fillRect/>
          </a:stretch>
        </p:blipFill>
        <p:spPr>
          <a:xfrm>
            <a:off x="0" y="4439768"/>
            <a:ext cx="3165950" cy="2254801"/>
          </a:xfrm>
          <a:prstGeom prst="rect">
            <a:avLst/>
          </a:prstGeom>
          <a:noFill/>
          <a:ln>
            <a:noFill/>
          </a:ln>
        </p:spPr>
      </p:pic>
      <p:pic>
        <p:nvPicPr>
          <p:cNvPr id="135" name="Google Shape;135;p29"/>
          <p:cNvPicPr preferRelativeResize="0"/>
          <p:nvPr/>
        </p:nvPicPr>
        <p:blipFill>
          <a:blip r:embed="rId7">
            <a:alphaModFix/>
          </a:blip>
          <a:stretch>
            <a:fillRect/>
          </a:stretch>
        </p:blipFill>
        <p:spPr>
          <a:xfrm>
            <a:off x="3304000" y="4439767"/>
            <a:ext cx="2672824" cy="2254800"/>
          </a:xfrm>
          <a:prstGeom prst="rect">
            <a:avLst/>
          </a:prstGeom>
          <a:noFill/>
          <a:ln>
            <a:noFill/>
          </a:ln>
        </p:spPr>
      </p:pic>
      <p:pic>
        <p:nvPicPr>
          <p:cNvPr id="136" name="Google Shape;136;p29"/>
          <p:cNvPicPr preferRelativeResize="0"/>
          <p:nvPr/>
        </p:nvPicPr>
        <p:blipFill>
          <a:blip r:embed="rId8">
            <a:alphaModFix/>
          </a:blip>
          <a:stretch>
            <a:fillRect/>
          </a:stretch>
        </p:blipFill>
        <p:spPr>
          <a:xfrm>
            <a:off x="6093326" y="4400334"/>
            <a:ext cx="2517274" cy="2294231"/>
          </a:xfrm>
          <a:prstGeom prst="rect">
            <a:avLst/>
          </a:prstGeom>
          <a:noFill/>
          <a:ln>
            <a:noFill/>
          </a:ln>
        </p:spPr>
      </p:pic>
      <p:pic>
        <p:nvPicPr>
          <p:cNvPr id="137" name="Google Shape;137;p29"/>
          <p:cNvPicPr preferRelativeResize="0"/>
          <p:nvPr/>
        </p:nvPicPr>
        <p:blipFill>
          <a:blip r:embed="rId9">
            <a:alphaModFix/>
          </a:blip>
          <a:stretch>
            <a:fillRect/>
          </a:stretch>
        </p:blipFill>
        <p:spPr>
          <a:xfrm>
            <a:off x="7459075" y="471534"/>
            <a:ext cx="684700" cy="1034633"/>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341275" y="81000"/>
            <a:ext cx="8520600" cy="132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0000"/>
                </a:solidFill>
              </a:rPr>
              <a:t>Bonnie Garcia ES Food Tasting and Recipe Demos 1st grade </a:t>
            </a:r>
            <a:endParaRPr dirty="0">
              <a:solidFill>
                <a:srgbClr val="000000"/>
              </a:solidFill>
            </a:endParaRPr>
          </a:p>
        </p:txBody>
      </p:sp>
      <p:sp>
        <p:nvSpPr>
          <p:cNvPr id="143" name="Google Shape;143;p3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4" name="Google Shape;144;p30"/>
          <p:cNvPicPr preferRelativeResize="0"/>
          <p:nvPr/>
        </p:nvPicPr>
        <p:blipFill rotWithShape="1">
          <a:blip r:embed="rId3">
            <a:alphaModFix/>
          </a:blip>
          <a:srcRect l="27872" t="8651" r="28934" b="11169"/>
          <a:stretch/>
        </p:blipFill>
        <p:spPr>
          <a:xfrm rot="5400000">
            <a:off x="-79774" y="1752308"/>
            <a:ext cx="4622997" cy="4123849"/>
          </a:xfrm>
          <a:prstGeom prst="rect">
            <a:avLst/>
          </a:prstGeom>
          <a:noFill/>
          <a:ln>
            <a:noFill/>
          </a:ln>
        </p:spPr>
      </p:pic>
      <p:pic>
        <p:nvPicPr>
          <p:cNvPr id="145" name="Google Shape;145;p30"/>
          <p:cNvPicPr preferRelativeResize="0"/>
          <p:nvPr/>
        </p:nvPicPr>
        <p:blipFill rotWithShape="1">
          <a:blip r:embed="rId4">
            <a:alphaModFix/>
          </a:blip>
          <a:srcRect l="7759" t="16380" r="33274" b="11171"/>
          <a:stretch/>
        </p:blipFill>
        <p:spPr>
          <a:xfrm>
            <a:off x="4435550" y="1537463"/>
            <a:ext cx="4632250" cy="4555200"/>
          </a:xfrm>
          <a:prstGeom prst="rect">
            <a:avLst/>
          </a:prstGeom>
          <a:noFill/>
          <a:ln>
            <a:noFill/>
          </a:ln>
        </p:spPr>
      </p:pic>
      <p:pic>
        <p:nvPicPr>
          <p:cNvPr id="146" name="Google Shape;146;p30"/>
          <p:cNvPicPr preferRelativeResize="0"/>
          <p:nvPr/>
        </p:nvPicPr>
        <p:blipFill>
          <a:blip r:embed="rId5">
            <a:alphaModFix/>
          </a:blip>
          <a:stretch>
            <a:fillRect/>
          </a:stretch>
        </p:blipFill>
        <p:spPr>
          <a:xfrm>
            <a:off x="169800" y="5151033"/>
            <a:ext cx="1397452" cy="137559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457200" y="95172"/>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LGEG and Garden at Borchers Elementary School</a:t>
            </a:r>
            <a:endParaRPr dirty="0"/>
          </a:p>
        </p:txBody>
      </p:sp>
      <p:sp>
        <p:nvSpPr>
          <p:cNvPr id="152" name="Google Shape;152;p31"/>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3" name="Google Shape;153;p31"/>
          <p:cNvPicPr preferRelativeResize="0"/>
          <p:nvPr/>
        </p:nvPicPr>
        <p:blipFill>
          <a:blip r:embed="rId3">
            <a:alphaModFix/>
          </a:blip>
          <a:stretch>
            <a:fillRect/>
          </a:stretch>
        </p:blipFill>
        <p:spPr>
          <a:xfrm>
            <a:off x="3255034" y="990600"/>
            <a:ext cx="3390841" cy="4038600"/>
          </a:xfrm>
          <a:prstGeom prst="rect">
            <a:avLst/>
          </a:prstGeom>
          <a:noFill/>
          <a:ln>
            <a:noFill/>
          </a:ln>
        </p:spPr>
      </p:pic>
      <p:pic>
        <p:nvPicPr>
          <p:cNvPr id="154" name="Google Shape;154;p31"/>
          <p:cNvPicPr preferRelativeResize="0"/>
          <p:nvPr/>
        </p:nvPicPr>
        <p:blipFill>
          <a:blip r:embed="rId4">
            <a:alphaModFix/>
          </a:blip>
          <a:stretch>
            <a:fillRect/>
          </a:stretch>
        </p:blipFill>
        <p:spPr>
          <a:xfrm>
            <a:off x="27317" y="990600"/>
            <a:ext cx="3200401" cy="4038600"/>
          </a:xfrm>
          <a:prstGeom prst="rect">
            <a:avLst/>
          </a:prstGeom>
          <a:noFill/>
          <a:ln>
            <a:noFill/>
          </a:ln>
        </p:spPr>
      </p:pic>
      <p:pic>
        <p:nvPicPr>
          <p:cNvPr id="156" name="Google Shape;156;p31"/>
          <p:cNvPicPr preferRelativeResize="0"/>
          <p:nvPr/>
        </p:nvPicPr>
        <p:blipFill>
          <a:blip r:embed="rId5">
            <a:alphaModFix/>
          </a:blip>
          <a:stretch>
            <a:fillRect/>
          </a:stretch>
        </p:blipFill>
        <p:spPr>
          <a:xfrm>
            <a:off x="6693320" y="826201"/>
            <a:ext cx="2115849" cy="2862087"/>
          </a:xfrm>
          <a:prstGeom prst="rect">
            <a:avLst/>
          </a:prstGeom>
          <a:noFill/>
          <a:ln>
            <a:noFill/>
          </a:ln>
        </p:spPr>
      </p:pic>
      <p:pic>
        <p:nvPicPr>
          <p:cNvPr id="157" name="Google Shape;157;p31"/>
          <p:cNvPicPr preferRelativeResize="0"/>
          <p:nvPr/>
        </p:nvPicPr>
        <p:blipFill>
          <a:blip r:embed="rId6">
            <a:alphaModFix/>
          </a:blip>
          <a:stretch>
            <a:fillRect/>
          </a:stretch>
        </p:blipFill>
        <p:spPr>
          <a:xfrm>
            <a:off x="6693320" y="3696914"/>
            <a:ext cx="2115849" cy="3008686"/>
          </a:xfrm>
          <a:prstGeom prst="rect">
            <a:avLst/>
          </a:prstGeom>
          <a:noFill/>
          <a:ln>
            <a:noFill/>
          </a:ln>
        </p:spPr>
      </p:pic>
      <p:pic>
        <p:nvPicPr>
          <p:cNvPr id="158" name="Google Shape;158;p31"/>
          <p:cNvPicPr preferRelativeResize="0"/>
          <p:nvPr/>
        </p:nvPicPr>
        <p:blipFill>
          <a:blip r:embed="rId7">
            <a:alphaModFix/>
          </a:blip>
          <a:stretch>
            <a:fillRect/>
          </a:stretch>
        </p:blipFill>
        <p:spPr>
          <a:xfrm>
            <a:off x="7572555" y="2186523"/>
            <a:ext cx="1679564" cy="164675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159300" y="233062"/>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LGEG and Garden at </a:t>
            </a:r>
            <a:r>
              <a:rPr lang="en" sz="3200" dirty="0" smtClean="0"/>
              <a:t/>
            </a:r>
            <a:br>
              <a:rPr lang="en" sz="3200" dirty="0" smtClean="0"/>
            </a:br>
            <a:r>
              <a:rPr lang="en" sz="3200" dirty="0" smtClean="0"/>
              <a:t>San </a:t>
            </a:r>
            <a:r>
              <a:rPr lang="en" sz="3200" dirty="0"/>
              <a:t>Isidro Elementary </a:t>
            </a:r>
            <a:endParaRPr sz="3200" dirty="0"/>
          </a:p>
        </p:txBody>
      </p:sp>
      <p:pic>
        <p:nvPicPr>
          <p:cNvPr id="165" name="Google Shape;165;p32"/>
          <p:cNvPicPr preferRelativeResize="0"/>
          <p:nvPr/>
        </p:nvPicPr>
        <p:blipFill rotWithShape="1">
          <a:blip r:embed="rId3">
            <a:alphaModFix/>
          </a:blip>
          <a:srcRect t="22800"/>
          <a:stretch/>
        </p:blipFill>
        <p:spPr>
          <a:xfrm>
            <a:off x="-17253" y="3124200"/>
            <a:ext cx="4495800" cy="3393930"/>
          </a:xfrm>
          <a:prstGeom prst="rect">
            <a:avLst/>
          </a:prstGeom>
          <a:noFill/>
          <a:ln>
            <a:noFill/>
          </a:ln>
        </p:spPr>
      </p:pic>
      <p:pic>
        <p:nvPicPr>
          <p:cNvPr id="166" name="Google Shape;166;p32"/>
          <p:cNvPicPr preferRelativeResize="0"/>
          <p:nvPr/>
        </p:nvPicPr>
        <p:blipFill rotWithShape="1">
          <a:blip r:embed="rId4">
            <a:alphaModFix/>
          </a:blip>
          <a:srcRect t="41346"/>
          <a:stretch/>
        </p:blipFill>
        <p:spPr>
          <a:xfrm>
            <a:off x="4616309" y="3675870"/>
            <a:ext cx="4419600" cy="2522661"/>
          </a:xfrm>
          <a:prstGeom prst="rect">
            <a:avLst/>
          </a:prstGeom>
          <a:noFill/>
          <a:ln>
            <a:noFill/>
          </a:ln>
        </p:spPr>
      </p:pic>
      <p:pic>
        <p:nvPicPr>
          <p:cNvPr id="167" name="Google Shape;167;p32"/>
          <p:cNvPicPr preferRelativeResize="0"/>
          <p:nvPr/>
        </p:nvPicPr>
        <p:blipFill>
          <a:blip r:embed="rId5">
            <a:alphaModFix/>
          </a:blip>
          <a:stretch>
            <a:fillRect/>
          </a:stretch>
        </p:blipFill>
        <p:spPr>
          <a:xfrm>
            <a:off x="4660618" y="228600"/>
            <a:ext cx="4330981" cy="2971801"/>
          </a:xfrm>
          <a:prstGeom prst="rect">
            <a:avLst/>
          </a:prstGeom>
          <a:noFill/>
          <a:ln>
            <a:noFill/>
          </a:ln>
        </p:spPr>
      </p:pic>
      <p:pic>
        <p:nvPicPr>
          <p:cNvPr id="168" name="Google Shape;168;p32"/>
          <p:cNvPicPr preferRelativeResize="0"/>
          <p:nvPr/>
        </p:nvPicPr>
        <p:blipFill>
          <a:blip r:embed="rId6">
            <a:alphaModFix/>
          </a:blip>
          <a:stretch>
            <a:fillRect/>
          </a:stretch>
        </p:blipFill>
        <p:spPr>
          <a:xfrm>
            <a:off x="2719065" y="1371600"/>
            <a:ext cx="1789674" cy="1586199"/>
          </a:xfrm>
          <a:prstGeom prst="rect">
            <a:avLst/>
          </a:prstGeom>
          <a:noFill/>
          <a:ln>
            <a:noFill/>
          </a:ln>
        </p:spPr>
      </p:pic>
      <p:sp>
        <p:nvSpPr>
          <p:cNvPr id="10" name="Google Shape;164;p32"/>
          <p:cNvSpPr txBox="1">
            <a:spLocks noGrp="1"/>
          </p:cNvSpPr>
          <p:nvPr>
            <p:ph type="body" idx="1"/>
          </p:nvPr>
        </p:nvSpPr>
        <p:spPr>
          <a:xfrm>
            <a:off x="-17253" y="2714670"/>
            <a:ext cx="2989053" cy="5516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Know and Show Sombrero</a:t>
            </a:r>
            <a:r>
              <a:rPr lang="en" dirty="0"/>
              <a:t>	</a:t>
            </a:r>
            <a:endParaRPr dirty="0"/>
          </a:p>
        </p:txBody>
      </p:sp>
      <p:sp>
        <p:nvSpPr>
          <p:cNvPr id="11" name="Google Shape;164;p32"/>
          <p:cNvSpPr txBox="1">
            <a:spLocks/>
          </p:cNvSpPr>
          <p:nvPr/>
        </p:nvSpPr>
        <p:spPr>
          <a:xfrm>
            <a:off x="4736819" y="3200400"/>
            <a:ext cx="2989053" cy="5516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i="1" dirty="0" smtClean="0"/>
              <a:t>Harvest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3"/>
          <p:cNvSpPr txBox="1">
            <a:spLocks noGrp="1"/>
          </p:cNvSpPr>
          <p:nvPr>
            <p:ph type="title"/>
          </p:nvPr>
        </p:nvSpPr>
        <p:spPr>
          <a:xfrm>
            <a:off x="35943" y="152400"/>
            <a:ext cx="8520600" cy="7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Adding Depth and Complexity to Lessons</a:t>
            </a:r>
            <a:endParaRPr dirty="0"/>
          </a:p>
        </p:txBody>
      </p:sp>
      <p:sp>
        <p:nvSpPr>
          <p:cNvPr id="174" name="Google Shape;174;p33"/>
          <p:cNvSpPr txBox="1">
            <a:spLocks noGrp="1"/>
          </p:cNvSpPr>
          <p:nvPr>
            <p:ph type="body" idx="1"/>
          </p:nvPr>
        </p:nvSpPr>
        <p:spPr>
          <a:xfrm>
            <a:off x="1143000" y="1676400"/>
            <a:ext cx="1517100" cy="749367"/>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Literature                                                                                                  Connection</a:t>
            </a:r>
            <a:endParaRPr dirty="0"/>
          </a:p>
        </p:txBody>
      </p:sp>
      <p:pic>
        <p:nvPicPr>
          <p:cNvPr id="175" name="Google Shape;175;p33"/>
          <p:cNvPicPr preferRelativeResize="0"/>
          <p:nvPr/>
        </p:nvPicPr>
        <p:blipFill>
          <a:blip r:embed="rId3">
            <a:alphaModFix/>
          </a:blip>
          <a:stretch>
            <a:fillRect/>
          </a:stretch>
        </p:blipFill>
        <p:spPr>
          <a:xfrm>
            <a:off x="2819400" y="762000"/>
            <a:ext cx="5991402" cy="600061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6927</TotalTime>
  <Words>329</Words>
  <Application>Microsoft Office PowerPoint</Application>
  <PresentationFormat>On-screen Show (4:3)</PresentationFormat>
  <Paragraphs>43</Paragraphs>
  <Slides>10</Slides>
  <Notes>10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10</vt:i4>
      </vt:variant>
    </vt:vector>
  </HeadingPairs>
  <TitlesOfParts>
    <vt:vector size="13" baseType="lpstr">
      <vt:lpstr>Arial</vt:lpstr>
      <vt:lpstr>Simple Light</vt:lpstr>
      <vt:lpstr>Simple Dark</vt:lpstr>
      <vt:lpstr>United ISD </vt:lpstr>
      <vt:lpstr>What?  LGEG through Gifted &amp; Talented Program</vt:lpstr>
      <vt:lpstr>When and Where?  2018-19 School Year</vt:lpstr>
      <vt:lpstr>How?</vt:lpstr>
      <vt:lpstr>Where?</vt:lpstr>
      <vt:lpstr>Bonnie Garcia ES Food Tasting and Recipe Demos 1st grade </vt:lpstr>
      <vt:lpstr>LGEG and Garden at Borchers Elementary School</vt:lpstr>
      <vt:lpstr>LGEG and Garden at  San Isidro Elementary </vt:lpstr>
      <vt:lpstr>Adding Depth and Complexity to Lessons</vt:lpstr>
      <vt:lpstr>Why?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ISD</dc:title>
  <dc:creator>Lisa M Flores</dc:creator>
  <cp:lastModifiedBy>Randy Seagraves</cp:lastModifiedBy>
  <cp:revision>7</cp:revision>
  <dcterms:modified xsi:type="dcterms:W3CDTF">2019-02-20T17:35:33Z</dcterms:modified>
</cp:coreProperties>
</file>