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7" d="100"/>
          <a:sy n="157" d="100"/>
        </p:scale>
        <p:origin x="-210" y="3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367785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4ef8bc29f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4ef8bc29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4ef8bc29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4ef8bc29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ef8bc29f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ef8bc29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ef8bc29f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ef8bc29f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ef8bc29f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ef8bc29f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ef8bc29fe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ef8bc29f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f8bc29f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ef8bc29f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ef8bc29fe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ef8bc29fe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ef8bc29fe_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ef8bc29fe_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United ISD</a:t>
            </a:r>
            <a:endParaRPr dirty="0"/>
          </a:p>
          <a:p>
            <a:pPr marL="0" lvl="0" indent="0" algn="ctr" rtl="0">
              <a:spcBef>
                <a:spcPts val="0"/>
              </a:spcBef>
              <a:spcAft>
                <a:spcPts val="0"/>
              </a:spcAft>
              <a:buNone/>
            </a:pPr>
            <a:endParaRPr dirty="0"/>
          </a:p>
        </p:txBody>
      </p:sp>
      <p:sp>
        <p:nvSpPr>
          <p:cNvPr id="100" name="Google Shape;100;p25"/>
          <p:cNvSpPr txBox="1">
            <a:spLocks noGrp="1"/>
          </p:cNvSpPr>
          <p:nvPr>
            <p:ph type="subTitle" idx="1"/>
          </p:nvPr>
        </p:nvSpPr>
        <p:spPr>
          <a:xfrm>
            <a:off x="452100" y="2139225"/>
            <a:ext cx="8520600" cy="101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i="1"/>
              <a:t>LGEG</a:t>
            </a:r>
            <a:r>
              <a:rPr lang="en" b="1"/>
              <a:t> through Gifted and Talented Program</a:t>
            </a:r>
            <a:endParaRPr b="1"/>
          </a:p>
          <a:p>
            <a:pPr marL="0" lvl="0" indent="0" algn="ctr" rtl="0">
              <a:spcBef>
                <a:spcPts val="0"/>
              </a:spcBef>
              <a:spcAft>
                <a:spcPts val="0"/>
              </a:spcAft>
              <a:buNone/>
            </a:pPr>
            <a:r>
              <a:rPr lang="en" b="1"/>
              <a:t>Presented by:  Lisa M. Dunn, GT/AA Coordinator</a:t>
            </a:r>
            <a:endParaRPr b="1"/>
          </a:p>
        </p:txBody>
      </p:sp>
      <p:pic>
        <p:nvPicPr>
          <p:cNvPr id="101" name="Google Shape;101;p25"/>
          <p:cNvPicPr preferRelativeResize="0"/>
          <p:nvPr/>
        </p:nvPicPr>
        <p:blipFill>
          <a:blip r:embed="rId3">
            <a:alphaModFix/>
          </a:blip>
          <a:stretch>
            <a:fillRect/>
          </a:stretch>
        </p:blipFill>
        <p:spPr>
          <a:xfrm>
            <a:off x="275525" y="263371"/>
            <a:ext cx="1377150" cy="1697550"/>
          </a:xfrm>
          <a:prstGeom prst="rect">
            <a:avLst/>
          </a:prstGeom>
          <a:noFill/>
          <a:ln>
            <a:noFill/>
          </a:ln>
        </p:spPr>
      </p:pic>
      <p:pic>
        <p:nvPicPr>
          <p:cNvPr id="102" name="Google Shape;102;p25"/>
          <p:cNvPicPr preferRelativeResize="0"/>
          <p:nvPr/>
        </p:nvPicPr>
        <p:blipFill>
          <a:blip r:embed="rId4">
            <a:alphaModFix/>
          </a:blip>
          <a:stretch>
            <a:fillRect/>
          </a:stretch>
        </p:blipFill>
        <p:spPr>
          <a:xfrm>
            <a:off x="6655563" y="41650"/>
            <a:ext cx="1717913" cy="2223227"/>
          </a:xfrm>
          <a:prstGeom prst="rect">
            <a:avLst/>
          </a:prstGeom>
          <a:noFill/>
          <a:ln>
            <a:noFill/>
          </a:ln>
        </p:spPr>
      </p:pic>
      <p:sp>
        <p:nvSpPr>
          <p:cNvPr id="103" name="Google Shape;103;p25"/>
          <p:cNvSpPr txBox="1"/>
          <p:nvPr/>
        </p:nvSpPr>
        <p:spPr>
          <a:xfrm>
            <a:off x="237750" y="3383575"/>
            <a:ext cx="8668500" cy="156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400">
                <a:solidFill>
                  <a:schemeClr val="dk2"/>
                </a:solidFill>
              </a:rPr>
              <a:t>6A School District (29 elementary schools, ten middle schools, and four high schools) in south Texas/ 43,154 students/ 5,836 identified gifted and talented students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title"/>
          </p:nvPr>
        </p:nvSpPr>
        <p:spPr>
          <a:xfrm>
            <a:off x="370825" y="489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a:t>
            </a:r>
            <a:endParaRPr/>
          </a:p>
        </p:txBody>
      </p:sp>
      <p:sp>
        <p:nvSpPr>
          <p:cNvPr id="181" name="Google Shape;18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Spread health and wellness </a:t>
            </a:r>
            <a:endParaRPr/>
          </a:p>
          <a:p>
            <a:pPr marL="457200" lvl="0" indent="-342900" algn="l" rtl="0">
              <a:spcBef>
                <a:spcPts val="0"/>
              </a:spcBef>
              <a:spcAft>
                <a:spcPts val="0"/>
              </a:spcAft>
              <a:buSzPts val="1800"/>
              <a:buChar char="●"/>
            </a:pPr>
            <a:r>
              <a:rPr lang="en"/>
              <a:t>Inspire our gifted and talented students by fostering leadership opportunities</a:t>
            </a:r>
            <a:endParaRPr/>
          </a:p>
          <a:p>
            <a:pPr marL="457200" lvl="0" indent="-342900" algn="l" rtl="0">
              <a:spcBef>
                <a:spcPts val="0"/>
              </a:spcBef>
              <a:spcAft>
                <a:spcPts val="0"/>
              </a:spcAft>
              <a:buSzPts val="1800"/>
              <a:buChar char="●"/>
            </a:pPr>
            <a:r>
              <a:rPr lang="en"/>
              <a:t>Cultivate great minds through creativity and collaboration</a:t>
            </a:r>
            <a:endParaRPr/>
          </a:p>
          <a:p>
            <a:pPr marL="457200" lvl="0" indent="0" algn="l" rtl="0">
              <a:spcBef>
                <a:spcPts val="1600"/>
              </a:spcBef>
              <a:spcAft>
                <a:spcPts val="0"/>
              </a:spcAft>
              <a:buNone/>
            </a:pPr>
            <a:r>
              <a:rPr lang="en"/>
              <a:t>Key element for success:</a:t>
            </a:r>
            <a:endParaRPr/>
          </a:p>
          <a:p>
            <a:pPr marL="0" lvl="0" indent="0" algn="l" rtl="0">
              <a:spcBef>
                <a:spcPts val="1600"/>
              </a:spcBef>
              <a:spcAft>
                <a:spcPts val="0"/>
              </a:spcAft>
              <a:buNone/>
            </a:pPr>
            <a:r>
              <a:rPr lang="en"/>
              <a:t>Intention followed by inspired action</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“Let us cultivate our garden.”  -Voltaire</a:t>
            </a:r>
            <a:endParaRPr/>
          </a:p>
        </p:txBody>
      </p:sp>
      <p:pic>
        <p:nvPicPr>
          <p:cNvPr id="182" name="Google Shape;182;p34"/>
          <p:cNvPicPr preferRelativeResize="0"/>
          <p:nvPr/>
        </p:nvPicPr>
        <p:blipFill>
          <a:blip r:embed="rId3">
            <a:alphaModFix/>
          </a:blip>
          <a:stretch>
            <a:fillRect/>
          </a:stretch>
        </p:blipFill>
        <p:spPr>
          <a:xfrm>
            <a:off x="4759200" y="2315550"/>
            <a:ext cx="2357425" cy="2349750"/>
          </a:xfrm>
          <a:prstGeom prst="rect">
            <a:avLst/>
          </a:prstGeom>
          <a:noFill/>
          <a:ln>
            <a:noFill/>
          </a:ln>
        </p:spPr>
      </p:pic>
      <p:pic>
        <p:nvPicPr>
          <p:cNvPr id="183" name="Google Shape;183;p34"/>
          <p:cNvPicPr preferRelativeResize="0"/>
          <p:nvPr/>
        </p:nvPicPr>
        <p:blipFill>
          <a:blip r:embed="rId4">
            <a:alphaModFix/>
          </a:blip>
          <a:stretch>
            <a:fillRect/>
          </a:stretch>
        </p:blipFill>
        <p:spPr>
          <a:xfrm>
            <a:off x="7325550" y="2247227"/>
            <a:ext cx="1506753" cy="2418071"/>
          </a:xfrm>
          <a:prstGeom prst="rect">
            <a:avLst/>
          </a:prstGeom>
          <a:noFill/>
          <a:ln>
            <a:noFill/>
          </a:ln>
        </p:spPr>
      </p:pic>
      <p:pic>
        <p:nvPicPr>
          <p:cNvPr id="184" name="Google Shape;184;p34"/>
          <p:cNvPicPr preferRelativeResize="0"/>
          <p:nvPr/>
        </p:nvPicPr>
        <p:blipFill>
          <a:blip r:embed="rId5">
            <a:alphaModFix/>
          </a:blip>
          <a:stretch>
            <a:fillRect/>
          </a:stretch>
        </p:blipFill>
        <p:spPr>
          <a:xfrm>
            <a:off x="5992225" y="95850"/>
            <a:ext cx="1966900" cy="14751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311700" y="209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LGEG through Gifted and Talented Program</a:t>
            </a:r>
            <a:endParaRPr/>
          </a:p>
        </p:txBody>
      </p:sp>
      <p:sp>
        <p:nvSpPr>
          <p:cNvPr id="109" name="Google Shape;109;p26"/>
          <p:cNvSpPr txBox="1">
            <a:spLocks noGrp="1"/>
          </p:cNvSpPr>
          <p:nvPr>
            <p:ph type="body" idx="1"/>
          </p:nvPr>
        </p:nvSpPr>
        <p:spPr>
          <a:xfrm>
            <a:off x="311700" y="917000"/>
            <a:ext cx="8520600" cy="410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LGEG </a:t>
            </a:r>
            <a:r>
              <a:rPr lang="en" b="1"/>
              <a:t>Pilot Program last year (2017-18) at </a:t>
            </a:r>
            <a:r>
              <a:rPr lang="en" b="1">
                <a:solidFill>
                  <a:srgbClr val="0000FF"/>
                </a:solidFill>
              </a:rPr>
              <a:t>Clark ES</a:t>
            </a:r>
            <a:endParaRPr b="1">
              <a:solidFill>
                <a:srgbClr val="0000FF"/>
              </a:solidFill>
            </a:endParaRPr>
          </a:p>
          <a:p>
            <a:pPr marL="457200" lvl="0" indent="-342900" algn="l" rtl="0">
              <a:spcBef>
                <a:spcPts val="1600"/>
              </a:spcBef>
              <a:spcAft>
                <a:spcPts val="0"/>
              </a:spcAft>
              <a:buSzPts val="1800"/>
              <a:buChar char="●"/>
            </a:pPr>
            <a:r>
              <a:rPr lang="en"/>
              <a:t>Conversation with principal</a:t>
            </a:r>
            <a:endParaRPr/>
          </a:p>
          <a:p>
            <a:pPr marL="457200" lvl="0" indent="-342900" algn="l" rtl="0">
              <a:spcBef>
                <a:spcPts val="0"/>
              </a:spcBef>
              <a:spcAft>
                <a:spcPts val="0"/>
              </a:spcAft>
              <a:buSzPts val="1800"/>
              <a:buChar char="●"/>
            </a:pPr>
            <a:r>
              <a:rPr lang="en"/>
              <a:t>Small team of teachers and administrators</a:t>
            </a:r>
            <a:endParaRPr/>
          </a:p>
          <a:p>
            <a:pPr marL="457200" lvl="0" indent="-342900" algn="l" rtl="0">
              <a:spcBef>
                <a:spcPts val="0"/>
              </a:spcBef>
              <a:spcAft>
                <a:spcPts val="0"/>
              </a:spcAft>
              <a:buSzPts val="1800"/>
              <a:buChar char="●"/>
            </a:pPr>
            <a:r>
              <a:rPr lang="en"/>
              <a:t>LGEG lessons (including tastings) implemented by music teacher (lead GT teacher) in three hour (multi-age, grades 1-5) pull-out program on Fridays</a:t>
            </a:r>
            <a:endParaRPr/>
          </a:p>
          <a:p>
            <a:pPr marL="457200" lvl="0" indent="-342900" algn="l" rtl="0">
              <a:spcBef>
                <a:spcPts val="0"/>
              </a:spcBef>
              <a:spcAft>
                <a:spcPts val="0"/>
              </a:spcAft>
              <a:buSzPts val="1800"/>
              <a:buChar char="●"/>
            </a:pPr>
            <a:r>
              <a:rPr lang="en"/>
              <a:t>GT campus funds in support of program</a:t>
            </a:r>
            <a:endParaRPr/>
          </a:p>
          <a:p>
            <a:pPr marL="457200" lvl="0" indent="-342900" algn="l" rtl="0">
              <a:spcBef>
                <a:spcPts val="0"/>
              </a:spcBef>
              <a:spcAft>
                <a:spcPts val="0"/>
              </a:spcAft>
              <a:buSzPts val="1800"/>
              <a:buChar char="●"/>
            </a:pPr>
            <a:r>
              <a:rPr lang="en"/>
              <a:t>First Dinner Tonight, Jr. in the state of Texas</a:t>
            </a:r>
            <a:endParaRPr/>
          </a:p>
          <a:p>
            <a:pPr marL="457200" lvl="0" indent="-342900" algn="l" rtl="0">
              <a:spcBef>
                <a:spcPts val="0"/>
              </a:spcBef>
              <a:spcAft>
                <a:spcPts val="0"/>
              </a:spcAft>
              <a:buSzPts val="1800"/>
              <a:buChar char="●"/>
            </a:pPr>
            <a:r>
              <a:rPr lang="en"/>
              <a:t>Healthy South Texas distinction (hosted Walk Across Texas Rally and Maintain, No Gain)</a:t>
            </a:r>
            <a:endParaRPr/>
          </a:p>
          <a:p>
            <a:pPr marL="457200" lvl="0" indent="-342900" algn="l" rtl="0">
              <a:spcBef>
                <a:spcPts val="0"/>
              </a:spcBef>
              <a:spcAft>
                <a:spcPts val="0"/>
              </a:spcAft>
              <a:buSzPts val="1800"/>
              <a:buChar char="●"/>
            </a:pPr>
            <a:r>
              <a:rPr lang="en"/>
              <a:t>Experience from CES shared at leadership meeting</a:t>
            </a:r>
            <a:endParaRPr/>
          </a:p>
          <a:p>
            <a:pPr marL="457200" lvl="0" indent="-342900" algn="l" rtl="0">
              <a:spcBef>
                <a:spcPts val="0"/>
              </a:spcBef>
              <a:spcAft>
                <a:spcPts val="0"/>
              </a:spcAft>
              <a:buSzPts val="1800"/>
              <a:buChar char="●"/>
            </a:pPr>
            <a:r>
              <a:rPr lang="en"/>
              <a:t>Several principals interested in implementation</a:t>
            </a:r>
            <a:endParaRPr/>
          </a:p>
          <a:p>
            <a:pPr marL="0" lvl="0" indent="0" algn="l" rtl="0">
              <a:spcBef>
                <a:spcPts val="1600"/>
              </a:spcBef>
              <a:spcAft>
                <a:spcPts val="1600"/>
              </a:spcAft>
              <a:buNone/>
            </a:pPr>
            <a:endParaRPr/>
          </a:p>
        </p:txBody>
      </p:sp>
      <p:pic>
        <p:nvPicPr>
          <p:cNvPr id="110" name="Google Shape;110;p26"/>
          <p:cNvPicPr preferRelativeResize="0"/>
          <p:nvPr/>
        </p:nvPicPr>
        <p:blipFill>
          <a:blip r:embed="rId3">
            <a:alphaModFix/>
          </a:blip>
          <a:stretch>
            <a:fillRect/>
          </a:stretch>
        </p:blipFill>
        <p:spPr>
          <a:xfrm>
            <a:off x="6179225" y="917000"/>
            <a:ext cx="2423973" cy="1145499"/>
          </a:xfrm>
          <a:prstGeom prst="rect">
            <a:avLst/>
          </a:prstGeom>
          <a:noFill/>
          <a:ln>
            <a:noFill/>
          </a:ln>
        </p:spPr>
      </p:pic>
      <p:pic>
        <p:nvPicPr>
          <p:cNvPr id="111" name="Google Shape;111;p26"/>
          <p:cNvPicPr preferRelativeResize="0"/>
          <p:nvPr/>
        </p:nvPicPr>
        <p:blipFill>
          <a:blip r:embed="rId4">
            <a:alphaModFix/>
          </a:blip>
          <a:stretch>
            <a:fillRect/>
          </a:stretch>
        </p:blipFill>
        <p:spPr>
          <a:xfrm>
            <a:off x="6798196" y="3901875"/>
            <a:ext cx="1472450" cy="887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311700" y="2307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and Where?  2018-19 School Year</a:t>
            </a:r>
            <a:endParaRPr/>
          </a:p>
        </p:txBody>
      </p:sp>
      <p:sp>
        <p:nvSpPr>
          <p:cNvPr id="117" name="Google Shape;117;p27"/>
          <p:cNvSpPr txBox="1">
            <a:spLocks noGrp="1"/>
          </p:cNvSpPr>
          <p:nvPr>
            <p:ph type="body" idx="1"/>
          </p:nvPr>
        </p:nvSpPr>
        <p:spPr>
          <a:xfrm>
            <a:off x="245200" y="901225"/>
            <a:ext cx="8520600" cy="411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Teachers received training in the summer on LGEG curriculum</a:t>
            </a:r>
            <a:endParaRPr/>
          </a:p>
          <a:p>
            <a:pPr marL="457200" lvl="0" indent="-342900" algn="l" rtl="0">
              <a:spcBef>
                <a:spcPts val="0"/>
              </a:spcBef>
              <a:spcAft>
                <a:spcPts val="0"/>
              </a:spcAft>
              <a:buSzPts val="1800"/>
              <a:buChar char="●"/>
            </a:pPr>
            <a:r>
              <a:rPr lang="en" i="1"/>
              <a:t>LGEG</a:t>
            </a:r>
            <a:r>
              <a:rPr lang="en"/>
              <a:t> Curriculum used in GT services (pull-out programs on Fridays or other designated schedule) in conjunction with Kaplan depth and complexity model</a:t>
            </a:r>
            <a:endParaRPr/>
          </a:p>
          <a:p>
            <a:pPr marL="457200" lvl="0" indent="-342900" algn="l" rtl="0">
              <a:spcBef>
                <a:spcPts val="0"/>
              </a:spcBef>
              <a:spcAft>
                <a:spcPts val="0"/>
              </a:spcAft>
              <a:buSzPts val="1800"/>
              <a:buChar char="●"/>
            </a:pPr>
            <a:r>
              <a:rPr lang="en"/>
              <a:t>Nine elementary schools using </a:t>
            </a:r>
            <a:r>
              <a:rPr lang="en" i="1"/>
              <a:t>LGEG</a:t>
            </a:r>
            <a:r>
              <a:rPr lang="en"/>
              <a:t> Curriculum and building garden beds through Gifted and Talented Program</a:t>
            </a:r>
            <a:endParaRPr/>
          </a:p>
          <a:p>
            <a:pPr marL="457200" lvl="0" indent="-342900" algn="l" rtl="0">
              <a:spcBef>
                <a:spcPts val="0"/>
              </a:spcBef>
              <a:spcAft>
                <a:spcPts val="0"/>
              </a:spcAft>
              <a:buSzPts val="1800"/>
              <a:buChar char="●"/>
            </a:pPr>
            <a:r>
              <a:rPr lang="en"/>
              <a:t>LGEG Lessons-springboard to research and community involvement.</a:t>
            </a:r>
            <a:endParaRPr/>
          </a:p>
          <a:p>
            <a:pPr marL="457200" lvl="0" indent="-342900" algn="l" rtl="0">
              <a:spcBef>
                <a:spcPts val="0"/>
              </a:spcBef>
              <a:spcAft>
                <a:spcPts val="0"/>
              </a:spcAft>
              <a:buSzPts val="1800"/>
              <a:buChar char="●"/>
            </a:pPr>
            <a:r>
              <a:rPr lang="en"/>
              <a:t>Nine middle schools utilizing </a:t>
            </a:r>
            <a:r>
              <a:rPr lang="en" i="1"/>
              <a:t>LGEG </a:t>
            </a:r>
            <a:r>
              <a:rPr lang="en"/>
              <a:t>and/or </a:t>
            </a:r>
            <a:r>
              <a:rPr lang="en" i="1"/>
              <a:t>JMG</a:t>
            </a:r>
            <a:r>
              <a:rPr lang="en"/>
              <a:t> Units through advanced science classes (majority through 7th grade)</a:t>
            </a:r>
            <a:endParaRPr/>
          </a:p>
          <a:p>
            <a:pPr marL="457200" lvl="0" indent="-342900" algn="l" rtl="0">
              <a:spcBef>
                <a:spcPts val="0"/>
              </a:spcBef>
              <a:spcAft>
                <a:spcPts val="0"/>
              </a:spcAft>
              <a:buSzPts val="1800"/>
              <a:buChar char="●"/>
            </a:pPr>
            <a:r>
              <a:rPr lang="en"/>
              <a:t>Clark Elementary hosted an instructor organic gardening session led by Berman Rivera, City of Laredo Construction Superintendent.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8"/>
          <p:cNvSpPr txBox="1">
            <a:spLocks noGrp="1"/>
          </p:cNvSpPr>
          <p:nvPr>
            <p:ph type="title"/>
          </p:nvPr>
        </p:nvSpPr>
        <p:spPr>
          <a:xfrm>
            <a:off x="311700" y="2905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a:t>
            </a:r>
            <a:endParaRPr/>
          </a:p>
        </p:txBody>
      </p:sp>
      <p:sp>
        <p:nvSpPr>
          <p:cNvPr id="123" name="Google Shape;123;p28"/>
          <p:cNvSpPr txBox="1">
            <a:spLocks noGrp="1"/>
          </p:cNvSpPr>
          <p:nvPr>
            <p:ph type="body" idx="1"/>
          </p:nvPr>
        </p:nvSpPr>
        <p:spPr>
          <a:xfrm>
            <a:off x="311700" y="147822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Campus meetings with principals and designated GT teachers to plan and coordinate dates with local Agrilife agents (Angelica Sifuentes and Martha Ramirez) for building garden beds, planting, and other events (including Walk Across Texas rallies, Dinner Tonight, Jr., Mobile Cooking School, and Path to the Plate)</a:t>
            </a:r>
            <a:endParaRPr/>
          </a:p>
          <a:p>
            <a:pPr marL="457200" lvl="0" indent="-342900" algn="l" rtl="0">
              <a:spcBef>
                <a:spcPts val="0"/>
              </a:spcBef>
              <a:spcAft>
                <a:spcPts val="0"/>
              </a:spcAft>
              <a:buSzPts val="1800"/>
              <a:buChar char="●"/>
            </a:pPr>
            <a:r>
              <a:rPr lang="en"/>
              <a:t>Agrilife agents and UISD teachers instrumental in implementation and success of programs</a:t>
            </a:r>
            <a:endParaRPr/>
          </a:p>
          <a:p>
            <a:pPr marL="457200" lvl="0" indent="-342900" algn="l" rtl="0">
              <a:spcBef>
                <a:spcPts val="0"/>
              </a:spcBef>
              <a:spcAft>
                <a:spcPts val="0"/>
              </a:spcAft>
              <a:buSzPts val="1800"/>
              <a:buChar char="●"/>
            </a:pPr>
            <a:r>
              <a:rPr lang="en"/>
              <a:t>Coordination with City of Laredo for garden instructor sessions on garden maintenance, organic gardening, and irrigation</a:t>
            </a:r>
            <a:endParaRPr/>
          </a:p>
        </p:txBody>
      </p:sp>
      <p:pic>
        <p:nvPicPr>
          <p:cNvPr id="124" name="Google Shape;124;p28"/>
          <p:cNvPicPr preferRelativeResize="0"/>
          <p:nvPr/>
        </p:nvPicPr>
        <p:blipFill>
          <a:blip r:embed="rId3">
            <a:alphaModFix/>
          </a:blip>
          <a:stretch>
            <a:fillRect/>
          </a:stretch>
        </p:blipFill>
        <p:spPr>
          <a:xfrm>
            <a:off x="3332925" y="345175"/>
            <a:ext cx="2002726" cy="1051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9"/>
          <p:cNvSpPr txBox="1">
            <a:spLocks noGrp="1"/>
          </p:cNvSpPr>
          <p:nvPr>
            <p:ph type="title"/>
          </p:nvPr>
        </p:nvSpPr>
        <p:spPr>
          <a:xfrm>
            <a:off x="311700" y="171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a:t>
            </a:r>
            <a:endParaRPr/>
          </a:p>
        </p:txBody>
      </p:sp>
      <p:sp>
        <p:nvSpPr>
          <p:cNvPr id="130" name="Google Shape;130;p29"/>
          <p:cNvSpPr txBox="1">
            <a:spLocks noGrp="1"/>
          </p:cNvSpPr>
          <p:nvPr>
            <p:ph type="body" idx="1"/>
          </p:nvPr>
        </p:nvSpPr>
        <p:spPr>
          <a:xfrm>
            <a:off x="311700" y="7736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Arndt Elementary School, Martha Ramirez, Local Agrilife Agent </a:t>
            </a:r>
            <a:endParaRPr b="1"/>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31" name="Google Shape;131;p29"/>
          <p:cNvPicPr preferRelativeResize="0"/>
          <p:nvPr/>
        </p:nvPicPr>
        <p:blipFill>
          <a:blip r:embed="rId3">
            <a:alphaModFix/>
          </a:blip>
          <a:stretch>
            <a:fillRect/>
          </a:stretch>
        </p:blipFill>
        <p:spPr>
          <a:xfrm>
            <a:off x="3282450" y="1218025"/>
            <a:ext cx="2694374" cy="2082225"/>
          </a:xfrm>
          <a:prstGeom prst="rect">
            <a:avLst/>
          </a:prstGeom>
          <a:noFill/>
          <a:ln>
            <a:noFill/>
          </a:ln>
        </p:spPr>
      </p:pic>
      <p:pic>
        <p:nvPicPr>
          <p:cNvPr id="132" name="Google Shape;132;p29"/>
          <p:cNvPicPr preferRelativeResize="0"/>
          <p:nvPr/>
        </p:nvPicPr>
        <p:blipFill>
          <a:blip r:embed="rId4">
            <a:alphaModFix/>
          </a:blip>
          <a:stretch>
            <a:fillRect/>
          </a:stretch>
        </p:blipFill>
        <p:spPr>
          <a:xfrm>
            <a:off x="389650" y="1218025"/>
            <a:ext cx="2776300" cy="2082225"/>
          </a:xfrm>
          <a:prstGeom prst="rect">
            <a:avLst/>
          </a:prstGeom>
          <a:noFill/>
          <a:ln>
            <a:noFill/>
          </a:ln>
        </p:spPr>
      </p:pic>
      <p:pic>
        <p:nvPicPr>
          <p:cNvPr id="133" name="Google Shape;133;p29"/>
          <p:cNvPicPr preferRelativeResize="0"/>
          <p:nvPr/>
        </p:nvPicPr>
        <p:blipFill>
          <a:blip r:embed="rId5">
            <a:alphaModFix/>
          </a:blip>
          <a:stretch>
            <a:fillRect/>
          </a:stretch>
        </p:blipFill>
        <p:spPr>
          <a:xfrm>
            <a:off x="6093325" y="1247600"/>
            <a:ext cx="2266199" cy="2011427"/>
          </a:xfrm>
          <a:prstGeom prst="rect">
            <a:avLst/>
          </a:prstGeom>
          <a:noFill/>
          <a:ln>
            <a:noFill/>
          </a:ln>
        </p:spPr>
      </p:pic>
      <p:pic>
        <p:nvPicPr>
          <p:cNvPr id="134" name="Google Shape;134;p29"/>
          <p:cNvPicPr preferRelativeResize="0"/>
          <p:nvPr/>
        </p:nvPicPr>
        <p:blipFill>
          <a:blip r:embed="rId6">
            <a:alphaModFix/>
          </a:blip>
          <a:stretch>
            <a:fillRect/>
          </a:stretch>
        </p:blipFill>
        <p:spPr>
          <a:xfrm>
            <a:off x="389650" y="3329825"/>
            <a:ext cx="2776300" cy="1691101"/>
          </a:xfrm>
          <a:prstGeom prst="rect">
            <a:avLst/>
          </a:prstGeom>
          <a:noFill/>
          <a:ln>
            <a:noFill/>
          </a:ln>
        </p:spPr>
      </p:pic>
      <p:pic>
        <p:nvPicPr>
          <p:cNvPr id="135" name="Google Shape;135;p29"/>
          <p:cNvPicPr preferRelativeResize="0"/>
          <p:nvPr/>
        </p:nvPicPr>
        <p:blipFill>
          <a:blip r:embed="rId7">
            <a:alphaModFix/>
          </a:blip>
          <a:stretch>
            <a:fillRect/>
          </a:stretch>
        </p:blipFill>
        <p:spPr>
          <a:xfrm>
            <a:off x="3304000" y="3329825"/>
            <a:ext cx="2672824" cy="1691100"/>
          </a:xfrm>
          <a:prstGeom prst="rect">
            <a:avLst/>
          </a:prstGeom>
          <a:noFill/>
          <a:ln>
            <a:noFill/>
          </a:ln>
        </p:spPr>
      </p:pic>
      <p:pic>
        <p:nvPicPr>
          <p:cNvPr id="136" name="Google Shape;136;p29"/>
          <p:cNvPicPr preferRelativeResize="0"/>
          <p:nvPr/>
        </p:nvPicPr>
        <p:blipFill>
          <a:blip r:embed="rId8">
            <a:alphaModFix/>
          </a:blip>
          <a:stretch>
            <a:fillRect/>
          </a:stretch>
        </p:blipFill>
        <p:spPr>
          <a:xfrm>
            <a:off x="6093325" y="3300250"/>
            <a:ext cx="2266199" cy="1720673"/>
          </a:xfrm>
          <a:prstGeom prst="rect">
            <a:avLst/>
          </a:prstGeom>
          <a:noFill/>
          <a:ln>
            <a:noFill/>
          </a:ln>
        </p:spPr>
      </p:pic>
      <p:pic>
        <p:nvPicPr>
          <p:cNvPr id="137" name="Google Shape;137;p29"/>
          <p:cNvPicPr preferRelativeResize="0"/>
          <p:nvPr/>
        </p:nvPicPr>
        <p:blipFill>
          <a:blip r:embed="rId9">
            <a:alphaModFix/>
          </a:blip>
          <a:stretch>
            <a:fillRect/>
          </a:stretch>
        </p:blipFill>
        <p:spPr>
          <a:xfrm>
            <a:off x="7459075" y="353650"/>
            <a:ext cx="684700" cy="775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341275" y="60750"/>
            <a:ext cx="8520600" cy="99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Bonnie Garcia ES Food Tasting and Recipe Demos 1st grade </a:t>
            </a:r>
            <a:endParaRPr>
              <a:solidFill>
                <a:srgbClr val="000000"/>
              </a:solidFill>
            </a:endParaRPr>
          </a:p>
        </p:txBody>
      </p:sp>
      <p:sp>
        <p:nvSpPr>
          <p:cNvPr id="143" name="Google Shape;143;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4" name="Google Shape;144;p30"/>
          <p:cNvPicPr preferRelativeResize="0"/>
          <p:nvPr/>
        </p:nvPicPr>
        <p:blipFill rotWithShape="1">
          <a:blip r:embed="rId3">
            <a:alphaModFix/>
          </a:blip>
          <a:srcRect l="27872" t="8651" r="28934" b="11169"/>
          <a:stretch/>
        </p:blipFill>
        <p:spPr>
          <a:xfrm rot="5400000">
            <a:off x="498101" y="798749"/>
            <a:ext cx="3467248" cy="4123849"/>
          </a:xfrm>
          <a:prstGeom prst="rect">
            <a:avLst/>
          </a:prstGeom>
          <a:noFill/>
          <a:ln>
            <a:noFill/>
          </a:ln>
        </p:spPr>
      </p:pic>
      <p:pic>
        <p:nvPicPr>
          <p:cNvPr id="145" name="Google Shape;145;p30"/>
          <p:cNvPicPr preferRelativeResize="0"/>
          <p:nvPr/>
        </p:nvPicPr>
        <p:blipFill rotWithShape="1">
          <a:blip r:embed="rId4">
            <a:alphaModFix/>
          </a:blip>
          <a:srcRect l="7759" t="16380" r="33274" b="11171"/>
          <a:stretch/>
        </p:blipFill>
        <p:spPr>
          <a:xfrm>
            <a:off x="4435550" y="1152475"/>
            <a:ext cx="4363124" cy="3416400"/>
          </a:xfrm>
          <a:prstGeom prst="rect">
            <a:avLst/>
          </a:prstGeom>
          <a:noFill/>
          <a:ln>
            <a:noFill/>
          </a:ln>
        </p:spPr>
      </p:pic>
      <p:pic>
        <p:nvPicPr>
          <p:cNvPr id="146" name="Google Shape;146;p30"/>
          <p:cNvPicPr preferRelativeResize="0"/>
          <p:nvPr/>
        </p:nvPicPr>
        <p:blipFill>
          <a:blip r:embed="rId5">
            <a:alphaModFix/>
          </a:blip>
          <a:stretch>
            <a:fillRect/>
          </a:stretch>
        </p:blipFill>
        <p:spPr>
          <a:xfrm>
            <a:off x="169800" y="3863275"/>
            <a:ext cx="1397452" cy="10316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274750" y="171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LGEG and Garden at Borchers Elementary School</a:t>
            </a:r>
            <a:endParaRPr/>
          </a:p>
        </p:txBody>
      </p:sp>
      <p:sp>
        <p:nvSpPr>
          <p:cNvPr id="152" name="Google Shape;152;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dirty="0"/>
          </a:p>
        </p:txBody>
      </p:sp>
      <p:pic>
        <p:nvPicPr>
          <p:cNvPr id="153" name="Google Shape;153;p31"/>
          <p:cNvPicPr preferRelativeResize="0"/>
          <p:nvPr/>
        </p:nvPicPr>
        <p:blipFill>
          <a:blip r:embed="rId3">
            <a:alphaModFix/>
          </a:blip>
          <a:stretch>
            <a:fillRect/>
          </a:stretch>
        </p:blipFill>
        <p:spPr>
          <a:xfrm>
            <a:off x="2624611" y="1240657"/>
            <a:ext cx="2174980" cy="3103461"/>
          </a:xfrm>
          <a:prstGeom prst="rect">
            <a:avLst/>
          </a:prstGeom>
          <a:noFill/>
          <a:ln>
            <a:noFill/>
          </a:ln>
        </p:spPr>
      </p:pic>
      <p:pic>
        <p:nvPicPr>
          <p:cNvPr id="154" name="Google Shape;154;p31"/>
          <p:cNvPicPr preferRelativeResize="0"/>
          <p:nvPr/>
        </p:nvPicPr>
        <p:blipFill>
          <a:blip r:embed="rId4">
            <a:alphaModFix/>
          </a:blip>
          <a:stretch>
            <a:fillRect/>
          </a:stretch>
        </p:blipFill>
        <p:spPr>
          <a:xfrm>
            <a:off x="381000" y="1316863"/>
            <a:ext cx="1932300" cy="2951050"/>
          </a:xfrm>
          <a:prstGeom prst="rect">
            <a:avLst/>
          </a:prstGeom>
          <a:noFill/>
          <a:ln>
            <a:noFill/>
          </a:ln>
        </p:spPr>
      </p:pic>
      <p:pic>
        <p:nvPicPr>
          <p:cNvPr id="155" name="Google Shape;155;p31"/>
          <p:cNvPicPr preferRelativeResize="0"/>
          <p:nvPr/>
        </p:nvPicPr>
        <p:blipFill>
          <a:blip r:embed="rId5">
            <a:alphaModFix/>
          </a:blip>
          <a:stretch>
            <a:fillRect/>
          </a:stretch>
        </p:blipFill>
        <p:spPr>
          <a:xfrm>
            <a:off x="5562600" y="1068489"/>
            <a:ext cx="1584125" cy="1884250"/>
          </a:xfrm>
          <a:prstGeom prst="rect">
            <a:avLst/>
          </a:prstGeom>
          <a:noFill/>
          <a:ln>
            <a:noFill/>
          </a:ln>
        </p:spPr>
      </p:pic>
      <p:pic>
        <p:nvPicPr>
          <p:cNvPr id="156" name="Google Shape;156;p31"/>
          <p:cNvPicPr preferRelativeResize="0"/>
          <p:nvPr/>
        </p:nvPicPr>
        <p:blipFill>
          <a:blip r:embed="rId6">
            <a:alphaModFix/>
          </a:blip>
          <a:stretch>
            <a:fillRect/>
          </a:stretch>
        </p:blipFill>
        <p:spPr>
          <a:xfrm>
            <a:off x="6814674" y="1068488"/>
            <a:ext cx="1311475" cy="1909712"/>
          </a:xfrm>
          <a:prstGeom prst="rect">
            <a:avLst/>
          </a:prstGeom>
          <a:noFill/>
          <a:ln>
            <a:noFill/>
          </a:ln>
        </p:spPr>
      </p:pic>
      <p:pic>
        <p:nvPicPr>
          <p:cNvPr id="157" name="Google Shape;157;p31"/>
          <p:cNvPicPr preferRelativeResize="0"/>
          <p:nvPr/>
        </p:nvPicPr>
        <p:blipFill>
          <a:blip r:embed="rId7">
            <a:alphaModFix/>
          </a:blip>
          <a:stretch>
            <a:fillRect/>
          </a:stretch>
        </p:blipFill>
        <p:spPr>
          <a:xfrm>
            <a:off x="7935725" y="849825"/>
            <a:ext cx="896577" cy="864129"/>
          </a:xfrm>
          <a:prstGeom prst="rect">
            <a:avLst/>
          </a:prstGeom>
          <a:noFill/>
          <a:ln>
            <a:noFill/>
          </a:ln>
        </p:spPr>
      </p:pic>
      <p:pic>
        <p:nvPicPr>
          <p:cNvPr id="158" name="Google Shape;158;p31"/>
          <p:cNvPicPr preferRelativeResize="0"/>
          <p:nvPr/>
        </p:nvPicPr>
        <p:blipFill>
          <a:blip r:embed="rId8">
            <a:alphaModFix/>
          </a:blip>
          <a:stretch>
            <a:fillRect/>
          </a:stretch>
        </p:blipFill>
        <p:spPr>
          <a:xfrm>
            <a:off x="5523505" y="3013349"/>
            <a:ext cx="2582337" cy="1538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LGEG and Garden at San Isidro Elementary </a:t>
            </a:r>
            <a:endParaRPr/>
          </a:p>
        </p:txBody>
      </p:sp>
      <p:sp>
        <p:nvSpPr>
          <p:cNvPr id="164" name="Google Shape;164;p32"/>
          <p:cNvSpPr txBox="1">
            <a:spLocks noGrp="1"/>
          </p:cNvSpPr>
          <p:nvPr>
            <p:ph type="body" idx="1"/>
          </p:nvPr>
        </p:nvSpPr>
        <p:spPr>
          <a:xfrm>
            <a:off x="76200" y="1290459"/>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t>Know and Show Sombrero</a:t>
            </a:r>
            <a:r>
              <a:rPr lang="en" dirty="0"/>
              <a:t>											</a:t>
            </a:r>
            <a:r>
              <a:rPr lang="en" dirty="0" smtClean="0"/>
              <a:t>              </a:t>
            </a:r>
          </a:p>
          <a:p>
            <a:pPr marL="0" lvl="0" indent="0" algn="l" rtl="0">
              <a:spcBef>
                <a:spcPts val="0"/>
              </a:spcBef>
              <a:spcAft>
                <a:spcPts val="0"/>
              </a:spcAft>
              <a:buNone/>
            </a:pPr>
            <a:r>
              <a:rPr lang="en" dirty="0"/>
              <a:t> </a:t>
            </a:r>
            <a:r>
              <a:rPr lang="en" dirty="0" smtClean="0"/>
              <a:t>					</a:t>
            </a:r>
            <a:r>
              <a:rPr lang="en" dirty="0" smtClean="0"/>
              <a:t>Harvest</a:t>
            </a:r>
            <a:endParaRPr dirty="0"/>
          </a:p>
          <a:p>
            <a:pPr marL="0" lvl="0" indent="0" algn="l" rtl="0">
              <a:spcBef>
                <a:spcPts val="1600"/>
              </a:spcBef>
              <a:spcAft>
                <a:spcPts val="1600"/>
              </a:spcAft>
              <a:buNone/>
            </a:pPr>
            <a:endParaRPr dirty="0"/>
          </a:p>
        </p:txBody>
      </p:sp>
      <p:pic>
        <p:nvPicPr>
          <p:cNvPr id="165" name="Google Shape;165;p32"/>
          <p:cNvPicPr preferRelativeResize="0"/>
          <p:nvPr/>
        </p:nvPicPr>
        <p:blipFill>
          <a:blip r:embed="rId3">
            <a:alphaModFix/>
          </a:blip>
          <a:stretch>
            <a:fillRect/>
          </a:stretch>
        </p:blipFill>
        <p:spPr>
          <a:xfrm>
            <a:off x="385100" y="1729225"/>
            <a:ext cx="3625226" cy="2832276"/>
          </a:xfrm>
          <a:prstGeom prst="rect">
            <a:avLst/>
          </a:prstGeom>
          <a:noFill/>
          <a:ln>
            <a:noFill/>
          </a:ln>
        </p:spPr>
      </p:pic>
      <p:pic>
        <p:nvPicPr>
          <p:cNvPr id="166" name="Google Shape;166;p32"/>
          <p:cNvPicPr preferRelativeResize="0"/>
          <p:nvPr/>
        </p:nvPicPr>
        <p:blipFill>
          <a:blip r:embed="rId4">
            <a:alphaModFix/>
          </a:blip>
          <a:stretch>
            <a:fillRect/>
          </a:stretch>
        </p:blipFill>
        <p:spPr>
          <a:xfrm>
            <a:off x="4792644" y="2343150"/>
            <a:ext cx="3001074" cy="2375076"/>
          </a:xfrm>
          <a:prstGeom prst="rect">
            <a:avLst/>
          </a:prstGeom>
          <a:noFill/>
          <a:ln>
            <a:noFill/>
          </a:ln>
        </p:spPr>
      </p:pic>
      <p:pic>
        <p:nvPicPr>
          <p:cNvPr id="167" name="Google Shape;167;p32"/>
          <p:cNvPicPr preferRelativeResize="0"/>
          <p:nvPr/>
        </p:nvPicPr>
        <p:blipFill>
          <a:blip r:embed="rId5">
            <a:alphaModFix/>
          </a:blip>
          <a:stretch>
            <a:fillRect/>
          </a:stretch>
        </p:blipFill>
        <p:spPr>
          <a:xfrm>
            <a:off x="5562601" y="1276350"/>
            <a:ext cx="2607458" cy="1905000"/>
          </a:xfrm>
          <a:prstGeom prst="rect">
            <a:avLst/>
          </a:prstGeom>
          <a:noFill/>
          <a:ln>
            <a:noFill/>
          </a:ln>
        </p:spPr>
      </p:pic>
      <p:pic>
        <p:nvPicPr>
          <p:cNvPr id="168" name="Google Shape;168;p32"/>
          <p:cNvPicPr preferRelativeResize="0"/>
          <p:nvPr/>
        </p:nvPicPr>
        <p:blipFill>
          <a:blip r:embed="rId6">
            <a:alphaModFix/>
          </a:blip>
          <a:stretch>
            <a:fillRect/>
          </a:stretch>
        </p:blipFill>
        <p:spPr>
          <a:xfrm>
            <a:off x="3733800" y="873272"/>
            <a:ext cx="1789674" cy="11896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Adding Depth and Complexity to Lessons</a:t>
            </a:r>
            <a:endParaRPr/>
          </a:p>
        </p:txBody>
      </p:sp>
      <p:sp>
        <p:nvSpPr>
          <p:cNvPr id="174" name="Google Shape;17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Literature                                                                                                  Connection</a:t>
            </a:r>
            <a:endParaRPr/>
          </a:p>
        </p:txBody>
      </p:sp>
      <p:pic>
        <p:nvPicPr>
          <p:cNvPr id="175" name="Google Shape;175;p33"/>
          <p:cNvPicPr preferRelativeResize="0"/>
          <p:nvPr/>
        </p:nvPicPr>
        <p:blipFill>
          <a:blip r:embed="rId3">
            <a:alphaModFix/>
          </a:blip>
          <a:stretch>
            <a:fillRect/>
          </a:stretch>
        </p:blipFill>
        <p:spPr>
          <a:xfrm>
            <a:off x="1780997" y="1152472"/>
            <a:ext cx="4834599" cy="3631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428</Words>
  <Application>Microsoft Office PowerPoint</Application>
  <PresentationFormat>On-screen Show (16:9)</PresentationFormat>
  <Paragraphs>43</Paragraphs>
  <Slides>10</Slides>
  <Notes>10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10</vt:i4>
      </vt:variant>
    </vt:vector>
  </HeadingPairs>
  <TitlesOfParts>
    <vt:vector size="13" baseType="lpstr">
      <vt:lpstr>Arial</vt:lpstr>
      <vt:lpstr>Simple Light</vt:lpstr>
      <vt:lpstr>Simple Dark</vt:lpstr>
      <vt:lpstr>United ISD </vt:lpstr>
      <vt:lpstr>What?  LGEG through Gifted and Talented Program</vt:lpstr>
      <vt:lpstr>When and Where?  2018-19 School Year</vt:lpstr>
      <vt:lpstr>How?</vt:lpstr>
      <vt:lpstr>Where?</vt:lpstr>
      <vt:lpstr>Bonnie Garcia ES Food Tasting and Recipe Demos 1st grade </vt:lpstr>
      <vt:lpstr>LGEG and Garden at Borchers Elementary School</vt:lpstr>
      <vt:lpstr>LGEG and Garden at San Isidro Elementary </vt:lpstr>
      <vt:lpstr>Adding Depth and Complexity to Lessons</vt:lpstr>
      <vt:lpstr>Why?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ISD</dc:title>
  <dc:creator>Lisa M Flores</dc:creator>
  <cp:lastModifiedBy>Randy Seagraves</cp:lastModifiedBy>
  <cp:revision>2</cp:revision>
  <dcterms:modified xsi:type="dcterms:W3CDTF">2019-02-22T19:57:26Z</dcterms:modified>
</cp:coreProperties>
</file>