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4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81" r:id="rId2"/>
    <p:sldMasterId id="2147483701" r:id="rId3"/>
    <p:sldMasterId id="2147483733" r:id="rId4"/>
    <p:sldMasterId id="2147483763" r:id="rId5"/>
    <p:sldMasterId id="2147483777" r:id="rId6"/>
  </p:sldMasterIdLst>
  <p:notesMasterIdLst>
    <p:notesMasterId r:id="rId79"/>
  </p:notesMasterIdLst>
  <p:handoutMasterIdLst>
    <p:handoutMasterId r:id="rId80"/>
  </p:handoutMasterIdLst>
  <p:sldIdLst>
    <p:sldId id="424" r:id="rId7"/>
    <p:sldId id="484" r:id="rId8"/>
    <p:sldId id="460" r:id="rId9"/>
    <p:sldId id="461" r:id="rId10"/>
    <p:sldId id="462" r:id="rId11"/>
    <p:sldId id="380" r:id="rId12"/>
    <p:sldId id="477" r:id="rId13"/>
    <p:sldId id="467" r:id="rId14"/>
    <p:sldId id="469" r:id="rId15"/>
    <p:sldId id="480" r:id="rId16"/>
    <p:sldId id="481" r:id="rId17"/>
    <p:sldId id="485" r:id="rId18"/>
    <p:sldId id="426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82" r:id="rId31"/>
    <p:sldId id="440" r:id="rId32"/>
    <p:sldId id="441" r:id="rId33"/>
    <p:sldId id="442" r:id="rId34"/>
    <p:sldId id="483" r:id="rId35"/>
    <p:sldId id="443" r:id="rId36"/>
    <p:sldId id="649" r:id="rId37"/>
    <p:sldId id="448" r:id="rId38"/>
    <p:sldId id="449" r:id="rId39"/>
    <p:sldId id="450" r:id="rId40"/>
    <p:sldId id="451" r:id="rId41"/>
    <p:sldId id="489" r:id="rId42"/>
    <p:sldId id="486" r:id="rId43"/>
    <p:sldId id="453" r:id="rId44"/>
    <p:sldId id="454" r:id="rId45"/>
    <p:sldId id="455" r:id="rId46"/>
    <p:sldId id="456" r:id="rId47"/>
    <p:sldId id="457" r:id="rId48"/>
    <p:sldId id="458" r:id="rId49"/>
    <p:sldId id="488" r:id="rId50"/>
    <p:sldId id="490" r:id="rId51"/>
    <p:sldId id="491" r:id="rId52"/>
    <p:sldId id="492" r:id="rId53"/>
    <p:sldId id="493" r:id="rId54"/>
    <p:sldId id="494" r:id="rId55"/>
    <p:sldId id="495" r:id="rId56"/>
    <p:sldId id="508" r:id="rId57"/>
    <p:sldId id="487" r:id="rId58"/>
    <p:sldId id="499" r:id="rId59"/>
    <p:sldId id="500" r:id="rId60"/>
    <p:sldId id="501" r:id="rId61"/>
    <p:sldId id="502" r:id="rId62"/>
    <p:sldId id="503" r:id="rId63"/>
    <p:sldId id="504" r:id="rId64"/>
    <p:sldId id="505" r:id="rId65"/>
    <p:sldId id="506" r:id="rId66"/>
    <p:sldId id="507" r:id="rId67"/>
    <p:sldId id="650" r:id="rId68"/>
    <p:sldId id="651" r:id="rId69"/>
    <p:sldId id="638" r:id="rId70"/>
    <p:sldId id="639" r:id="rId71"/>
    <p:sldId id="641" r:id="rId72"/>
    <p:sldId id="642" r:id="rId73"/>
    <p:sldId id="643" r:id="rId74"/>
    <p:sldId id="644" r:id="rId75"/>
    <p:sldId id="645" r:id="rId76"/>
    <p:sldId id="646" r:id="rId77"/>
    <p:sldId id="648" r:id="rId78"/>
  </p:sldIdLst>
  <p:sldSz cx="9144000" cy="6858000" type="screen4x3"/>
  <p:notesSz cx="7315200" cy="9601200"/>
  <p:embeddedFontLst>
    <p:embeddedFont>
      <p:font typeface="Century Gothic" panose="020B0502020202020204" pitchFamily="34" charset="0"/>
      <p:regular r:id="rId81"/>
      <p:bold r:id="rId82"/>
      <p:italic r:id="rId83"/>
      <p:boldItalic r:id="rId84"/>
    </p:embeddedFont>
    <p:embeddedFont>
      <p:font typeface="MS PGothic" panose="020B0600070205080204" pitchFamily="34" charset="-128"/>
      <p:regular r:id="rId85"/>
    </p:embeddedFont>
    <p:embeddedFont>
      <p:font typeface="Aharoni" panose="02010803020104030203" pitchFamily="2" charset="-79"/>
      <p:bold r:id="rId86"/>
    </p:embeddedFont>
    <p:embeddedFont>
      <p:font typeface="Segoe Print" panose="02000600000000000000" pitchFamily="2" charset="0"/>
      <p:regular r:id="rId87"/>
      <p:bold r:id="rId88"/>
    </p:embeddedFont>
    <p:embeddedFont>
      <p:font typeface="Albertus Medium" panose="020E0602030304020303" pitchFamily="34" charset="0"/>
      <p:regular r:id="rId89"/>
    </p:embeddedFont>
    <p:embeddedFont>
      <p:font typeface="Monotype Sorts" panose="020B0604020202020204" charset="0"/>
      <p:regular r:id="rId90"/>
    </p:embeddedFont>
    <p:embeddedFont>
      <p:font typeface="GoodDog Cool" panose="00000400000000000000" pitchFamily="2" charset="0"/>
      <p:regular r:id="rId91"/>
    </p:embeddedFont>
    <p:embeddedFont>
      <p:font typeface="Arial Narrow" panose="020B0606020202030204" pitchFamily="34" charset="0"/>
      <p:regular r:id="rId92"/>
      <p:bold r:id="rId93"/>
      <p:italic r:id="rId94"/>
      <p:boldItalic r:id="rId95"/>
    </p:embeddedFont>
    <p:embeddedFont>
      <p:font typeface="Candara" panose="020E0502030303020204" pitchFamily="34" charset="0"/>
      <p:regular r:id="rId96"/>
      <p:bold r:id="rId97"/>
      <p:italic r:id="rId98"/>
      <p:boldItalic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Arial Black" panose="020B0A04020102020204" pitchFamily="34" charset="0"/>
      <p:bold r:id="rId104"/>
    </p:embeddedFont>
    <p:embeddedFont>
      <p:font typeface="Love Ya Like A Sister" panose="02000000000000000000" pitchFamily="2" charset="0"/>
      <p:regular r:id="rId105"/>
    </p:embeddedFont>
  </p:embeddedFont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CC"/>
    <a:srgbClr val="F47E1C"/>
    <a:srgbClr val="CD2605"/>
    <a:srgbClr val="000099"/>
    <a:srgbClr val="FF9900"/>
    <a:srgbClr val="6699FF"/>
    <a:srgbClr val="8ABF59"/>
    <a:srgbClr val="0000CC"/>
    <a:srgbClr val="F4A9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21" autoAdjust="0"/>
    <p:restoredTop sz="98514" autoAdjust="0"/>
  </p:normalViewPr>
  <p:slideViewPr>
    <p:cSldViewPr>
      <p:cViewPr>
        <p:scale>
          <a:sx n="100" d="100"/>
          <a:sy n="100" d="100"/>
        </p:scale>
        <p:origin x="-133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7.fntdata"/><Relationship Id="rId102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font" Target="fonts/font20.fntdata"/><Relationship Id="rId105" Type="http://schemas.openxmlformats.org/officeDocument/2006/relationships/font" Target="fonts/font25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font" Target="fonts/font23.fntdata"/><Relationship Id="rId108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17.fntdata"/><Relationship Id="rId104" Type="http://schemas.openxmlformats.org/officeDocument/2006/relationships/font" Target="fonts/font24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inejovanovic1:Desktop:HWK_FALL_2014:CATCH:CATCH%20Implementation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inejovanovic1:Library:Containers:com.apple.mail:Data:Library:Mail%20Downloads:ADDD5FE8-0E79-457B-BD72-AAE4AE53FC6A:TxT%20Pooled%20A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inejovanovic1:Library:Containers:com.apple.mail:Data:Library:Mail%20Downloads:ADDD5FE8-0E79-457B-BD72-AAE4AE53FC6A:TxT%20Pooled%20A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2"/>
          <c:order val="2"/>
          <c:dLbls>
            <c:dLbl>
              <c:idx val="0"/>
              <c:layout>
                <c:manualLayout>
                  <c:x val="-0.136574111495009"/>
                  <c:y val="0.224529252391837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769037118247299"/>
                  <c:y val="-0.202661290322581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2949206755102"/>
                  <c:y val="0.104804207941748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SOFFIT!$B$2:$B$5</c:f>
              <c:strCache>
                <c:ptCount val="4"/>
                <c:pt idx="0">
                  <c:v>Black or African American</c:v>
                </c:pt>
                <c:pt idx="1">
                  <c:v>Hispanic or Latino</c:v>
                </c:pt>
                <c:pt idx="2">
                  <c:v>White</c:v>
                </c:pt>
                <c:pt idx="3">
                  <c:v>All other groups</c:v>
                </c:pt>
              </c:strCache>
            </c:strRef>
          </c:cat>
          <c:val>
            <c:numRef>
              <c:f>SOFFIT!$F$2:$F$5</c:f>
              <c:numCache>
                <c:formatCode>General</c:formatCode>
                <c:ptCount val="4"/>
                <c:pt idx="0">
                  <c:v>197</c:v>
                </c:pt>
                <c:pt idx="1">
                  <c:v>583</c:v>
                </c:pt>
                <c:pt idx="2">
                  <c:v>262</c:v>
                </c:pt>
                <c:pt idx="3">
                  <c:v>67</c:v>
                </c:pt>
              </c:numCache>
            </c:numRef>
          </c:val>
        </c:ser>
        <c:ser>
          <c:idx val="3"/>
          <c:order val="3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SOFFIT!$B$2:$B$5</c:f>
              <c:strCache>
                <c:ptCount val="4"/>
                <c:pt idx="0">
                  <c:v>Black or African American</c:v>
                </c:pt>
                <c:pt idx="1">
                  <c:v>Hispanic or Latino</c:v>
                </c:pt>
                <c:pt idx="2">
                  <c:v>White</c:v>
                </c:pt>
                <c:pt idx="3">
                  <c:v>All other groups</c:v>
                </c:pt>
              </c:strCache>
            </c:strRef>
          </c:cat>
          <c:val>
            <c:numRef>
              <c:f>SOFFIT!$G$2:$G$5</c:f>
              <c:numCache>
                <c:formatCode>General</c:formatCode>
                <c:ptCount val="4"/>
                <c:pt idx="0">
                  <c:v>17.760000000000002</c:v>
                </c:pt>
                <c:pt idx="1">
                  <c:v>52.57</c:v>
                </c:pt>
                <c:pt idx="2">
                  <c:v>23.62</c:v>
                </c:pt>
                <c:pt idx="3">
                  <c:v>6.04</c:v>
                </c:pt>
              </c:numCache>
            </c:numRef>
          </c:val>
        </c:ser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SOFFIT!$B$2:$B$5</c:f>
              <c:strCache>
                <c:ptCount val="4"/>
                <c:pt idx="0">
                  <c:v>Black or African American</c:v>
                </c:pt>
                <c:pt idx="1">
                  <c:v>Hispanic or Latino</c:v>
                </c:pt>
                <c:pt idx="2">
                  <c:v>White</c:v>
                </c:pt>
                <c:pt idx="3">
                  <c:v>All other groups</c:v>
                </c:pt>
              </c:strCache>
            </c:strRef>
          </c:cat>
          <c:val>
            <c:numRef>
              <c:f>SOFFIT!$C$2:$C$5</c:f>
              <c:numCache>
                <c:formatCode>General</c:formatCode>
                <c:ptCount val="4"/>
                <c:pt idx="0">
                  <c:v>226</c:v>
                </c:pt>
                <c:pt idx="1">
                  <c:v>534</c:v>
                </c:pt>
                <c:pt idx="2">
                  <c:v>250</c:v>
                </c:pt>
                <c:pt idx="3">
                  <c:v>246</c:v>
                </c:pt>
              </c:numCache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SOFFIT!$B$2:$B$5</c:f>
              <c:strCache>
                <c:ptCount val="4"/>
                <c:pt idx="0">
                  <c:v>Black or African American</c:v>
                </c:pt>
                <c:pt idx="1">
                  <c:v>Hispanic or Latino</c:v>
                </c:pt>
                <c:pt idx="2">
                  <c:v>White</c:v>
                </c:pt>
                <c:pt idx="3">
                  <c:v>All other groups</c:v>
                </c:pt>
              </c:strCache>
            </c:strRef>
          </c:cat>
          <c:val>
            <c:numRef>
              <c:f>SOFFIT!$D$2:$D$5</c:f>
              <c:numCache>
                <c:formatCode>General</c:formatCode>
                <c:ptCount val="4"/>
                <c:pt idx="0">
                  <c:v>17.98999999999997</c:v>
                </c:pt>
                <c:pt idx="1">
                  <c:v>42.52</c:v>
                </c:pt>
                <c:pt idx="2">
                  <c:v>19.899999999999999</c:v>
                </c:pt>
                <c:pt idx="3">
                  <c:v>19.59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 smtClean="0">
                <a:solidFill>
                  <a:srgbClr val="009900"/>
                </a:solidFill>
              </a:rPr>
              <a:t>Child</a:t>
            </a:r>
            <a:r>
              <a:rPr lang="en-US" sz="1800" baseline="0" dirty="0" smtClean="0">
                <a:solidFill>
                  <a:srgbClr val="009900"/>
                </a:solidFill>
              </a:rPr>
              <a:t> Receives Free/Reduced Lunch</a:t>
            </a:r>
            <a:endParaRPr lang="en-US" sz="1800" dirty="0">
              <a:solidFill>
                <a:srgbClr val="009900"/>
              </a:solidFill>
            </a:endParaRPr>
          </a:p>
        </c:rich>
      </c:tx>
      <c:layout>
        <c:manualLayout>
          <c:xMode val="edge"/>
          <c:yMode val="edge"/>
          <c:x val="0.13091037231457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336986592892099"/>
                  <c:y val="-0.2012898992464650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78%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Sheet1!$A$31:$A$32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Sheet1!$B$31:$B$32</c:f>
              <c:numCache>
                <c:formatCode>General</c:formatCode>
                <c:ptCount val="2"/>
                <c:pt idx="0">
                  <c:v>240</c:v>
                </c:pt>
                <c:pt idx="1">
                  <c:v>861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876761932536203"/>
          <c:y val="0.38214496357519201"/>
          <c:w val="0.32153685181244201"/>
          <c:h val="0.21301517188400201"/>
        </c:manualLayout>
      </c:layout>
      <c:overlay val="0"/>
    </c:legend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>
                <a:solidFill>
                  <a:srgbClr val="F47E1C"/>
                </a:solidFill>
              </a:rPr>
              <a:t>Frequency-Run Out </a:t>
            </a:r>
            <a:r>
              <a:rPr lang="en-US" sz="1800" dirty="0" smtClean="0">
                <a:solidFill>
                  <a:srgbClr val="F47E1C"/>
                </a:solidFill>
              </a:rPr>
              <a:t>of</a:t>
            </a:r>
            <a:r>
              <a:rPr lang="en-US" sz="1800" baseline="0" dirty="0" smtClean="0">
                <a:solidFill>
                  <a:srgbClr val="F47E1C"/>
                </a:solidFill>
              </a:rPr>
              <a:t> </a:t>
            </a:r>
            <a:r>
              <a:rPr lang="en-US" sz="1800" dirty="0" smtClean="0">
                <a:solidFill>
                  <a:srgbClr val="F47E1C"/>
                </a:solidFill>
              </a:rPr>
              <a:t>Food</a:t>
            </a:r>
            <a:endParaRPr lang="en-US" sz="1800" dirty="0">
              <a:solidFill>
                <a:srgbClr val="F47E1C"/>
              </a:solidFill>
            </a:endParaRPr>
          </a:p>
        </c:rich>
      </c:tx>
      <c:layout>
        <c:manualLayout>
          <c:xMode val="edge"/>
          <c:yMode val="edge"/>
          <c:x val="0.14355036388398101"/>
          <c:y val="2.6666666666666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47E1C"/>
              </a:solidFill>
            </c:spPr>
          </c:dPt>
          <c:dPt>
            <c:idx val="1"/>
            <c:invertIfNegative val="0"/>
            <c:bubble3D val="0"/>
            <c:spPr>
              <a:solidFill>
                <a:srgbClr val="F47E1C"/>
              </a:solidFill>
            </c:spPr>
          </c:dPt>
          <c:dPt>
            <c:idx val="2"/>
            <c:invertIfNegative val="0"/>
            <c:bubble3D val="0"/>
            <c:spPr>
              <a:solidFill>
                <a:srgbClr val="F47E1C"/>
              </a:solidFill>
            </c:spPr>
          </c:dPt>
          <c:cat>
            <c:strRef>
              <c:f>Sheet1!$A$60:$A$62</c:f>
              <c:strCache>
                <c:ptCount val="3"/>
                <c:pt idx="0">
                  <c:v>Never/Almost Never</c:v>
                </c:pt>
                <c:pt idx="1">
                  <c:v>Sometimes</c:v>
                </c:pt>
                <c:pt idx="2">
                  <c:v>Always/Almost Always</c:v>
                </c:pt>
              </c:strCache>
            </c:strRef>
          </c:cat>
          <c:val>
            <c:numRef>
              <c:f>Sheet1!$B$60:$B$62</c:f>
              <c:numCache>
                <c:formatCode>General</c:formatCode>
                <c:ptCount val="3"/>
                <c:pt idx="0">
                  <c:v>625</c:v>
                </c:pt>
                <c:pt idx="1">
                  <c:v>331</c:v>
                </c:pt>
                <c:pt idx="2">
                  <c:v>152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16938368"/>
        <c:axId val="516940160"/>
      </c:barChart>
      <c:catAx>
        <c:axId val="516938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16940160"/>
        <c:crosses val="autoZero"/>
        <c:auto val="1"/>
        <c:lblAlgn val="ctr"/>
        <c:lblOffset val="100"/>
        <c:noMultiLvlLbl val="0"/>
      </c:catAx>
      <c:valAx>
        <c:axId val="5169401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516938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  <a:extLst/>
          </a:lstStyle>
          <a:p>
            <a:fld id="{6E7D018D-748F-47BF-843A-40349A141CAC}" type="datetimeFigureOut">
              <a:rPr lang="en-US" smtClean="0"/>
              <a:pPr/>
              <a:t>4/16/2019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3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  <a:extLst/>
          </a:lstStyle>
          <a:p>
            <a:fld id="{23E9B8FB-2ABD-42C9-A6DA-A6789EAF441D}" type="datetimeFigureOut">
              <a:rPr lang="en-US" smtClean="0"/>
              <a:pPr/>
              <a:t>4/16/2019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4854" tIns="47427" rIns="94854" bIns="47427"/>
          <a:lstStyle/>
          <a:p>
            <a:pPr defTabSz="963945">
              <a:defRPr/>
            </a:pPr>
            <a:r>
              <a:rPr lang="en-US" dirty="0">
                <a:solidFill>
                  <a:prstClr val="black"/>
                </a:solidFill>
              </a:rPr>
              <a:t>Through the course of this research, we saw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child vegetable preference, and nutrition and plant science knowledge increased significantly 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child physical activity with parents increased, while screen time decreased.  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Parents encouraged eating vegetables and increased gardening with their children. 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Teachers reported that students were more attentive and had high participation in LGEG learning activities.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41% of Parents learned about “Go, slow and whoa” foods 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81% of parents learned about the school gardens 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60% of parents read the recipes sent home and 30% tried the recipes</a:t>
            </a:r>
          </a:p>
          <a:p>
            <a:pPr marL="184174" indent="-184174" defTabSz="963945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27% of parents walked with their child to earn “Bonus Miles” for their child’s class. </a:t>
            </a:r>
          </a:p>
          <a:p>
            <a:pPr defTabSz="963945"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E028EECB-560D-486E-9811-AEAB938DCB10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6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E685A24C-BA9B-48A7-83DC-583DA737E0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F4EA8C09-227C-4ABB-A15F-CE7009310E47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488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8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2963" y="9119173"/>
            <a:ext cx="3170582" cy="48038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0" tIns="47420" rIns="94840" bIns="47420"/>
          <a:lstStyle>
            <a:lvl1pPr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68998" indent="-294754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183959" indent="-235475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58202" indent="-235475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32442" indent="-235475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06685" indent="-235475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080927" indent="-235475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555169" indent="-235475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029411" indent="-235475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229501F0-DEEF-44C8-97DE-DC83627A966F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48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89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0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F08CE177-37A0-4AAE-973F-14EEDB0D681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D1C970E1-CBF4-446E-92A1-69DC33D44248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17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491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1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r>
              <a:rPr lang="en-US" altLang="en-US" smtClean="0"/>
              <a:t>Do know and show sombrero with participants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FD8D172-63E5-43F7-919B-A059EFE4955C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18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492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2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990686B3-310F-4895-984E-6B59C2C1466B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19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493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3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22800193-C4ED-4585-9935-07C732643BB9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494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4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B69C6DD0-11FB-4FF0-B5ED-9E5FDFCD5A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6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B1545180-F776-42CB-88FF-01C72259E34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70686" indent="-296417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185671" indent="-237134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59939" indent="-237134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34208" indent="-237134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08476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082744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557013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031280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14650EB-3052-4151-A89C-7C0E7DA81AC6}" type="slidenum">
              <a:rPr lang="en-US" altLang="en-US" sz="130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497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7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29FDE430-7684-47F4-8B0F-F0F76A34E326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24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02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2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29FDE430-7684-47F4-8B0F-F0F76A34E326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02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2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4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04E81E80-42F4-4108-9CA9-E87378B634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09F577E-9A8B-42D3-9BE4-4F8B356EA79A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05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5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8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BA2E76A2-2E05-4F75-80C4-721C583E64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680AD48-E37A-4C62-AD8B-2A2808B99DB3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30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10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0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27EC2D2-AB17-493C-B6D8-225C1B1FEE47}" type="slidenum">
              <a:rPr lang="en-US" smtClean="0">
                <a:solidFill>
                  <a:srgbClr val="9A5315"/>
                </a:solidFill>
              </a:rPr>
              <a:pPr eaLnBrk="1" hangingPunct="1"/>
              <a:t>3</a:t>
            </a:fld>
            <a:endParaRPr lang="en-US" smtClean="0">
              <a:solidFill>
                <a:srgbClr val="9A5315"/>
              </a:solidFill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A699DEB-B033-4CAE-B276-CEFA3D13D8C5}" type="slidenum">
              <a:rPr lang="en-US" sz="1300">
                <a:solidFill>
                  <a:srgbClr val="9A5315"/>
                </a:solidFill>
              </a:rPr>
              <a:pPr algn="r" eaLnBrk="1" hangingPunct="1"/>
              <a:t>3</a:t>
            </a:fld>
            <a:endParaRPr lang="en-US" sz="1300">
              <a:solidFill>
                <a:srgbClr val="9A5315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7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1pPr>
            <a:lvl2pPr marL="770620" indent="-296392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2pPr>
            <a:lvl3pPr marL="1185569" indent="-237113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3pPr>
            <a:lvl4pPr marL="1659795" indent="-237113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4pPr>
            <a:lvl5pPr marL="2134024" indent="-237113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5pPr>
            <a:lvl6pPr marL="2608250" indent="-237113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6pPr>
            <a:lvl7pPr marL="3082477" indent="-237113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7pPr>
            <a:lvl8pPr marL="3556706" indent="-237113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8pPr>
            <a:lvl9pPr marL="4030932" indent="-237113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0B4C196-C978-4CC1-8446-22DE0ED3C6DB}" type="slidenum">
              <a:rPr lang="en-US" altLang="en-US" sz="1200">
                <a:solidFill>
                  <a:srgbClr val="000000"/>
                </a:solidFill>
              </a:rPr>
              <a:pPr algn="r">
                <a:defRPr/>
              </a:pPr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7CFE0E9-8F78-4C06-9548-145BE8F7E87C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32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18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8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483F615E-CA31-47B7-938A-4DB7950E5417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33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19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9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68F2E764-4491-49AD-A8B6-A9E59A71D41D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34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20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0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1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8519974F-82BE-40C4-A160-9D88AEB50C5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5DE2573-DD6A-4A67-80C2-3563C8B3B3CB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36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3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3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94854" tIns="47427" rIns="94854" bIns="47427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85329" indent="-302049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208199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9147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7475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58037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14131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62459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10787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80D4D4B-7D87-4D1C-93A6-382CED001B8D}" type="slidenum">
              <a:rPr lang="en-US" altLang="en-US" sz="130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524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4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94854" tIns="47427" rIns="94854" bIns="47427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85329" indent="-302049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208199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9147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7475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58037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14131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62459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10787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453A3604-7DAA-43E5-B5FD-20546A84706E}" type="slidenum">
              <a:rPr lang="en-US" altLang="en-US" sz="130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525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5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94854" tIns="47427" rIns="94854" bIns="47427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85329" indent="-302049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208199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9147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7475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58037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14131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62459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10787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5C7C5B71-F05E-4493-89A3-1CDF2219C1E4}" type="slidenum">
              <a:rPr lang="en-US" altLang="en-US" sz="130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526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6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27EC2D2-AB17-493C-B6D8-225C1B1FEE47}" type="slidenum">
              <a:rPr lang="en-US" smtClean="0">
                <a:solidFill>
                  <a:srgbClr val="9A5315"/>
                </a:solidFill>
              </a:rPr>
              <a:pPr eaLnBrk="1" hangingPunct="1"/>
              <a:t>4</a:t>
            </a:fld>
            <a:endParaRPr lang="en-US" smtClean="0">
              <a:solidFill>
                <a:srgbClr val="9A5315"/>
              </a:solidFill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A699DEB-B033-4CAE-B276-CEFA3D13D8C5}" type="slidenum">
              <a:rPr lang="en-US" sz="1300">
                <a:solidFill>
                  <a:srgbClr val="9A5315"/>
                </a:solidFill>
              </a:rPr>
              <a:pPr algn="r" eaLnBrk="1" hangingPunct="1"/>
              <a:t>4</a:t>
            </a:fld>
            <a:endParaRPr lang="en-US" sz="1300">
              <a:solidFill>
                <a:srgbClr val="9A5315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03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 lIns="94854" tIns="47427" rIns="94854" bIns="47427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85329" indent="-302049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208199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9147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74758" indent="-241639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58037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14131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62459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107875" indent="-241639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1E04170-89E1-43D1-95DD-0966BF42439D}" type="slidenum">
              <a:rPr lang="en-US" altLang="en-US" sz="130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528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8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29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9FEC6337-6271-40BB-9E84-5B23C17AC6B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AC47A54-8FBC-48EA-AAE9-4EBAAF3F1A5B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45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E9BD7EF4-F724-49CD-9A2E-F7ABF45A6A87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46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5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5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D19EE4E-51E8-4C60-8699-9A7990EB2F9E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47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3217F835-55B3-4A7A-BA6D-1E6FA77C9452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48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7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6C545F79-147D-45AD-A358-CAC997948AA1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49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8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DCCA3A17-7390-4A5D-8B70-F79C93D33F33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50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9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9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DCCA3A17-7390-4A5D-8B70-F79C93D33F33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51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39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39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27EC2D2-AB17-493C-B6D8-225C1B1FEE47}" type="slidenum">
              <a:rPr lang="en-US" smtClean="0">
                <a:solidFill>
                  <a:srgbClr val="9A5315"/>
                </a:solidFill>
              </a:rPr>
              <a:pPr eaLnBrk="1" hangingPunct="1"/>
              <a:t>5</a:t>
            </a:fld>
            <a:endParaRPr lang="en-US" smtClean="0">
              <a:solidFill>
                <a:srgbClr val="9A5315"/>
              </a:solidFill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A699DEB-B033-4CAE-B276-CEFA3D13D8C5}" type="slidenum">
              <a:rPr lang="en-US" sz="1300">
                <a:solidFill>
                  <a:srgbClr val="9A5315"/>
                </a:solidFill>
              </a:rPr>
              <a:pPr algn="r" eaLnBrk="1" hangingPunct="1"/>
              <a:t>5</a:t>
            </a:fld>
            <a:endParaRPr lang="en-US" sz="1300">
              <a:solidFill>
                <a:srgbClr val="9A5315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75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CF77A7F4-C73C-4CF9-817C-EDE6E0F3C7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70686" indent="-296417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185671" indent="-237134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59939" indent="-237134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34208" indent="-237134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08476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082744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557013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031280" indent="-237134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D1315E0F-C2E0-4607-B744-348E6E1605B5}" type="slidenum">
              <a:rPr lang="en-US" altLang="en-US" sz="130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545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5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58A0A1F9-CB5B-4F65-817E-6E80DA5B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1pPr>
            <a:lvl2pPr marL="770644" indent="-296401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2pPr>
            <a:lvl3pPr marL="1185605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3pPr>
            <a:lvl4pPr marL="1659847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4pPr>
            <a:lvl5pPr marL="2134090" indent="-237120" algn="ctr">
              <a:defRPr sz="1200">
                <a:solidFill>
                  <a:srgbClr val="333300"/>
                </a:solidFill>
                <a:latin typeface="Times New Roman" pitchFamily="18" charset="0"/>
              </a:defRPr>
            </a:lvl5pPr>
            <a:lvl6pPr marL="260833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6pPr>
            <a:lvl7pPr marL="3082572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7pPr>
            <a:lvl8pPr marL="3556816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8pPr>
            <a:lvl9pPr marL="4031057" indent="-23712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A9964878-B449-4C83-8D53-347DCBF30F3B}" type="slidenum">
              <a:rPr lang="en-US" altLang="en-US" sz="1300">
                <a:solidFill>
                  <a:srgbClr val="000000"/>
                </a:solidFill>
              </a:rPr>
              <a:pPr algn="r">
                <a:defRPr/>
              </a:pPr>
              <a:t>56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54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7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8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r>
              <a:rPr lang="en-US" altLang="en-US" smtClean="0"/>
              <a:t>Show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7443365C-1408-4540-88EF-69E09C0E9D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9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defTabSz="965004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85591200-0302-46BD-8822-DE8C0ABF758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0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30DC0722-442C-479A-A7F6-F39BA6A2523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1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54E4F600-72BD-4F2A-AC55-B391339EBC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2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854" tIns="47427" rIns="94854" bIns="47427"/>
          <a:lstStyle/>
          <a:p>
            <a:pPr>
              <a:defRPr/>
            </a:pPr>
            <a:fld id="{49C277C6-9749-412C-86F4-58F6A58C36D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0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6B79C0E-7FED-40B4-956B-A4B1CFDD1329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11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Have groups participate in an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8D940D0-180E-4893-89BC-A8B66C3A369D}" type="slidenum">
              <a:rPr lang="en-US" altLang="en-US" sz="1200">
                <a:solidFill>
                  <a:srgbClr val="000000"/>
                </a:solidFill>
              </a:rPr>
              <a:pPr/>
              <a:t>63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103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BEB-3ECF-4473-9F30-4E47A165E974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519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5BBEB-3ECF-4473-9F30-4E47A165E974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519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>
            <a:lvl1pPr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70620" indent="-296392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185569" indent="-237113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59795" indent="-237113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34024" indent="-237113" algn="ctr" eaLnBrk="0" hangingPunct="0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08250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082477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556706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030932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C1E4827-0B85-4B76-8F59-6E97E06E7744}" type="slidenum">
              <a:rPr lang="en-US" altLang="en-US" sz="1200">
                <a:solidFill>
                  <a:srgbClr val="000000"/>
                </a:solidFill>
              </a:rPr>
              <a:pPr algn="r">
                <a:defRPr/>
              </a:pPr>
              <a:t>66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7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57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70161" indent="-295312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184604" indent="-236586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59452" indent="-236586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32622" indent="-236586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15860" indent="-236586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099098" indent="-236586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582335" indent="-236586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065574" indent="-236586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26744C5B-9BC2-4694-A400-3F81AD226855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67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803775" cy="3602037"/>
          </a:xfrm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r>
              <a:rPr lang="en-US" altLang="en-US" smtClean="0"/>
              <a:t>Walk through the registration packet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>
            <a:lvl1pPr>
              <a:defRPr sz="1700">
                <a:solidFill>
                  <a:srgbClr val="333300"/>
                </a:solidFill>
                <a:latin typeface="Times New Roman" pitchFamily="18" charset="0"/>
              </a:defRPr>
            </a:lvl1pPr>
            <a:lvl2pPr marL="770620" indent="-296392">
              <a:defRPr sz="1700">
                <a:solidFill>
                  <a:srgbClr val="333300"/>
                </a:solidFill>
                <a:latin typeface="Times New Roman" pitchFamily="18" charset="0"/>
              </a:defRPr>
            </a:lvl2pPr>
            <a:lvl3pPr marL="1185569" indent="-237113">
              <a:defRPr sz="1700">
                <a:solidFill>
                  <a:srgbClr val="333300"/>
                </a:solidFill>
                <a:latin typeface="Times New Roman" pitchFamily="18" charset="0"/>
              </a:defRPr>
            </a:lvl3pPr>
            <a:lvl4pPr marL="1659795" indent="-237113">
              <a:defRPr sz="1700">
                <a:solidFill>
                  <a:srgbClr val="333300"/>
                </a:solidFill>
                <a:latin typeface="Times New Roman" pitchFamily="18" charset="0"/>
              </a:defRPr>
            </a:lvl4pPr>
            <a:lvl5pPr marL="2134024" indent="-237113">
              <a:defRPr sz="1700">
                <a:solidFill>
                  <a:srgbClr val="333300"/>
                </a:solidFill>
                <a:latin typeface="Times New Roman" pitchFamily="18" charset="0"/>
              </a:defRPr>
            </a:lvl5pPr>
            <a:lvl6pPr marL="2608250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6pPr>
            <a:lvl7pPr marL="3082477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7pPr>
            <a:lvl8pPr marL="3556706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8pPr>
            <a:lvl9pPr marL="4030932" indent="-237113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fld id="{46C6EA40-2351-4ED5-A1A5-9218AEDB1E5A}" type="slidenum">
              <a:rPr lang="en-US" altLang="en-US" sz="1200">
                <a:solidFill>
                  <a:prstClr val="black"/>
                </a:solidFill>
              </a:rPr>
              <a:pPr/>
              <a:t>69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803775" cy="3602037"/>
          </a:xfrm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r>
              <a:rPr lang="en-US" altLang="en-US" smtClean="0"/>
              <a:t>Ask them to give examples by naming the groups that they have led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Even if… they are only doing a few activities, a summer camp, not working towards certification, etc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9138"/>
            <a:ext cx="4803775" cy="3602037"/>
          </a:xfrm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r>
              <a:rPr lang="en-US" altLang="en-US" smtClean="0"/>
              <a:t>Ask them to give examples by naming the groups that they have led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Even if… they are only doing a few activities, a summer camp, not working towards certification, etc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67392" indent="-294771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82377" indent="-235488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54999" indent="-235488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127620" indent="-235488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601889" indent="-2354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076157" indent="-2354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550425" indent="-2354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024694" indent="-23548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08ABF451-BE44-4757-A5EC-2FA0169D9FA6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0" hangingPunct="0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5550" y="722313"/>
            <a:ext cx="4806950" cy="36052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4" tIns="47427" rIns="94854" bIns="47427"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70620" indent="-2963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85569" indent="-237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59795" indent="-237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34024" indent="-237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608250" indent="-237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82477" indent="-237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56706" indent="-237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4030932" indent="-237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DBA9A86-56E6-4394-BF1C-74FFF0495AA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9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46" tIns="47422" rIns="94846" bIns="4742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C0186F7-EE56-4F20-AF1E-AC4581C25D52}" type="slidenum">
              <a:rPr lang="en-US" altLang="en-US">
                <a:solidFill>
                  <a:srgbClr val="9A5315"/>
                </a:solidFill>
              </a:rPr>
              <a:pPr eaLnBrk="1" hangingPunct="1"/>
              <a:t>8</a:t>
            </a:fld>
            <a:endParaRPr lang="en-US"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43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 smtClean="0"/>
              <a:t>This is a nice visual of the ethnic distribution:</a:t>
            </a:r>
            <a:r>
              <a:rPr lang="en-US" baseline="0" dirty="0" smtClean="0"/>
              <a:t> 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 smtClean="0"/>
              <a:t>Over 25% of the participating</a:t>
            </a:r>
            <a:r>
              <a:rPr lang="en-US" baseline="0" dirty="0" smtClean="0"/>
              <a:t> parents spoke Spanish as their main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0B060-5C1E-4E15-A3AC-0B1F4C5D7F5A}" type="slidenum">
              <a:rPr lang="en-US">
                <a:solidFill>
                  <a:prstClr val="black"/>
                </a:solidFill>
                <a:latin typeface="Segoe Print"/>
              </a:rPr>
              <a:pPr/>
              <a:t>9</a:t>
            </a:fld>
            <a:endParaRPr lang="en-US">
              <a:solidFill>
                <a:prstClr val="black"/>
              </a:solidFill>
              <a:latin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95953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3246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5941621"/>
            <a:ext cx="9144000" cy="382979"/>
          </a:xfrm>
          <a:prstGeom prst="rect">
            <a:avLst/>
          </a:prstGeom>
          <a:solidFill>
            <a:srgbClr val="F47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553201"/>
            <a:ext cx="9144000" cy="304799"/>
          </a:xfrm>
          <a:prstGeom prst="rect">
            <a:avLst/>
          </a:prstGeom>
          <a:solidFill>
            <a:srgbClr val="8ABF59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16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3CCF-C682-4A36-B921-573BA1F7A81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4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600217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17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569A8-7F04-4134-98FC-B1A8741F64F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94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27" y="1600201"/>
            <a:ext cx="4047067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1"/>
            <a:ext cx="4047067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27" y="3938749"/>
            <a:ext cx="4047067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3" y="3938749"/>
            <a:ext cx="4047067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37412-D65D-4427-9519-5D67D5E29E9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5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88ED8A3-9483-4D94-BACB-0D2F6B793B7F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EE495B5-5D6A-48A4-A3A6-08E16FE2E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974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9D93C82-13BB-4084-A177-4672A19E4D98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5BEE9C9-6735-4035-87C6-E3488D716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68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A51442C-E86F-4614-AABC-0F6E8D5AC50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A4A737E-5898-4AB1-8BF6-0E28AB182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175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B65106D-CE93-41B7-B612-46857C622DE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CDD05ED-F714-4F57-86FD-213FED4F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903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2CDA67A-EDB4-4471-9B42-058528E2B93B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C68A3AD-5077-477C-9D32-C342B51A5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430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7A47C7D-1CC4-416B-A57B-470AFE152F1F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87C9B38-2107-44AD-BCE0-8E389C2CA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257E06D-1C11-442B-A06D-87F0340EA587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29FD06B-4007-493A-BD13-A3DF45D9A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16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BAF5081-AC62-4D3C-A11D-8E851E5F688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96B2689-4836-4DB3-B35C-099CE0A7B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7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C391118-C8A4-4F9A-A471-A3071A5A0E46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4CFF41CB-D667-41C1-A6AE-42660081B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598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AF020FF-B5E1-4AA7-869E-25AC9EA2A5C8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28E0F13-CDA9-4CEA-ACBB-E348AFEFE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535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6981510-9F7A-4DE6-9D51-184792C9A9F5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BB0457D-3A90-4A80-8317-2F52CF619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578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56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4574" y="1828801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4574" y="3962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CABB765-3993-4F23-AC6A-CA0FCCF8D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65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56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5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7C65428-FF57-4DC5-BAC5-A3A523C1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6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88ED8A3-9483-4D94-BACB-0D2F6B793B7F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22CA7D6-4B72-4C92-BD61-61496F8D1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9240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9D93C82-13BB-4084-A177-4672A19E4D98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24D1204-0C9B-4E98-A525-A1CA005E2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7667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6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A51442C-E86F-4614-AABC-0F6E8D5AC50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CAA8076-5AC5-4C91-9D73-D7133F9CF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880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B65106D-CE93-41B7-B612-46857C622DE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28B1CD6-832D-4125-9291-665375048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3869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2CDA67A-EDB4-4471-9B42-058528E2B93B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0F09F8DE-674D-472E-8F25-BF80AABA46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958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7A47C7D-1CC4-416B-A57B-470AFE152F1F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612B447-9F64-4F5D-8FBE-FC6D23078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4592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257E06D-1C11-442B-A06D-87F0340EA587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30C0C3CE-8571-4850-B07C-A379F2931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4461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6"/>
            <a:ext cx="5111750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BAF5081-AC62-4D3C-A11D-8E851E5F688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E62044-390E-49CC-AF0B-9DF872FC2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0674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C391118-C8A4-4F9A-A471-A3071A5A0E46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7F375E-BBCC-4020-ACF0-1E6989837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3063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AF020FF-B5E1-4AA7-869E-25AC9EA2A5C8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FA0D8F8-80D7-4654-A56C-D2FA6C109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3742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6981510-9F7A-4DE6-9D51-184792C9A9F5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273ABFD-DBF5-4373-9B68-1C8D25EDE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8288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55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4574" y="1828801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4574" y="3962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F163308-CCF4-4FFF-A90F-009E81762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408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55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5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8A6AF47-52B8-4AB9-A8C0-BFA97102A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97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0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>
          <a:xfrm rot="16200000">
            <a:off x="3790157" y="4896643"/>
            <a:ext cx="4367211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extLst/>
          </a:lstStyle>
          <a:p>
            <a:r>
              <a:rPr lang="en-US" dirty="0" smtClean="0"/>
              <a:t>2017 National JMG® Leader Training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4/16/2019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600217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1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38749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74A9-988F-4BA8-9946-5042579A7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3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94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A51442C-E86F-4614-AABC-0F6E8D5AC509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0866662-2F86-4647-BCB5-9BED7D1D7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8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4574" y="1828801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4574" y="3962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2622571-ABC0-49F3-BB12-9466E9054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6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EDD4BD4-2950-416C-9875-7124367A0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35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75FB8C2-17DB-444D-9D7B-324443D1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6BE1485-7753-4C93-96FD-8A383B3A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41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2AF5232-6715-4365-B811-396C0F0C6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73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D453C54-DAF2-4CAF-A3DF-BFDDDDE20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2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3EF6D-5BBB-430D-A635-C452B4C1A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0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2EB0D54-31C9-4C0A-9ECC-CE5DF2E52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0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A9D5816-61CB-4551-B158-85EED59FD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7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4D1D6FB-83FB-4DF7-BBB3-F7DE7E27A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0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9F5D196-1D5F-436B-B6A6-7B113350B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9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404EBA-20EA-47CE-9C6D-3BE202B6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6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3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DCEC65-6D75-4BEF-AAB0-C0FB6AD63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2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2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33" y="3938593"/>
            <a:ext cx="4047067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5285D29-A08C-4DBF-B564-312324277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7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DDFBBD-2679-4C0C-A255-A10606E2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2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37896DA-B27A-4D93-B4D8-5E46476F0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6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E0FEC2E-C851-41EF-8281-14486134F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03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3246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5941621"/>
            <a:ext cx="9144000" cy="382979"/>
          </a:xfrm>
          <a:prstGeom prst="rect">
            <a:avLst/>
          </a:prstGeom>
          <a:solidFill>
            <a:srgbClr val="F47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660674" y="5861645"/>
            <a:ext cx="349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2018 National JMG</a:t>
            </a:r>
            <a:r>
              <a:rPr lang="en-US" sz="800" dirty="0" smtClean="0">
                <a:solidFill>
                  <a:prstClr val="white"/>
                </a:solidFill>
              </a:rPr>
              <a:t>®</a:t>
            </a:r>
            <a:r>
              <a:rPr lang="en-US" sz="900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Leader Training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1"/>
            <a:ext cx="9144000" cy="304799"/>
          </a:xfrm>
          <a:prstGeom prst="rect">
            <a:avLst/>
          </a:prstGeom>
          <a:solidFill>
            <a:srgbClr val="8ABF59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9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>
          <a:xfrm rot="16200000">
            <a:off x="7164845" y="4820443"/>
            <a:ext cx="4367211" cy="365125"/>
          </a:xfrm>
        </p:spPr>
        <p:txBody>
          <a:bodyPr/>
          <a:lstStyle>
            <a:lvl1pPr>
              <a:defRPr sz="2000"/>
            </a:lvl1pPr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2017 National JMG® Leader Training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52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321984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024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1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2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-2286000" y="-38100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64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1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2751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>
          <a:xfrm rot="16200000">
            <a:off x="6354764" y="3475037"/>
            <a:ext cx="3200400" cy="365125"/>
          </a:xfrm>
        </p:spPr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950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58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6747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3576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14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41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9320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8990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29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-2286000" y="-38100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0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36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8948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8204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5575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992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8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8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4734" y="228600"/>
            <a:ext cx="833966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8575A8C-A280-4E0B-B60E-43AFC69415F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0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3CCF-C682-4A36-B921-573BA1F7A81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5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D5601B2-F7A5-48BF-94BD-394939E3B1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13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74" y="18288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4574" y="1828801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4574" y="3962400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2622571-ABC0-49F3-BB12-9466E90545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7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64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6735763" y="5715000"/>
            <a:ext cx="2428875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044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19200" y="1524000"/>
            <a:ext cx="61722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60BE3-645A-49C2-869F-0C383095D5E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4/16/2019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C7EE6-DEC7-420C-98D0-D37F77E46601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7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B65106D-CE93-41B7-B612-46857C622DE9}" type="datetime1">
              <a:rPr lang="en-US">
                <a:solidFill>
                  <a:prstClr val="white"/>
                </a:solidFill>
              </a:rPr>
              <a:pPr>
                <a:defRPr/>
              </a:pPr>
              <a:t>4/16/2019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47219CF-DFCD-498D-866D-B976E6D23B4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8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24600"/>
            <a:ext cx="91440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5941621"/>
            <a:ext cx="9144000" cy="382979"/>
          </a:xfrm>
          <a:prstGeom prst="rect">
            <a:avLst/>
          </a:prstGeom>
          <a:solidFill>
            <a:srgbClr val="F47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53201"/>
            <a:ext cx="9144000" cy="304799"/>
          </a:xfrm>
          <a:prstGeom prst="rect">
            <a:avLst/>
          </a:prstGeom>
          <a:solidFill>
            <a:srgbClr val="8ABF59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83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42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  <a:prstGeom prst="rect">
            <a:avLst/>
          </a:prstGeo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22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327861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  <a:prstGeom prst="rect">
            <a:avLst/>
          </a:prstGeo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350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>
          <a:xfrm rot="16200000">
            <a:off x="6354764" y="3475037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prstGeom prst="rect">
            <a:avLst/>
          </a:prstGeo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prstGeom prst="rect">
            <a:avLst/>
          </a:prstGeo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2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1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4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3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  <a:prstGeom prst="rect">
            <a:avLst/>
          </a:prstGeo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  <a:prstGeom prst="rect">
            <a:avLst/>
          </a:prstGeo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04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  <a:prstGeom prst="rect">
            <a:avLst/>
          </a:prstGeo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  <a:prstGeom prst="rect">
            <a:avLst/>
          </a:prstGeo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0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9745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61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6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8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2382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  <a:prstGeom prst="rect">
            <a:avLst/>
          </a:prstGeo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1353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61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  <a:prstGeom prst="rect">
            <a:avLst/>
          </a:prstGeo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  <a:prstGeom prst="rect">
            <a:avLst/>
          </a:prstGeo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  <a:prstGeom prst="rect">
            <a:avLst/>
          </a:prstGeo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1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3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07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5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7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7386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4/16/2019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  <a:prstGeom prst="rect">
            <a:avLst/>
          </a:prstGeo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3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5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0787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6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332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9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0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00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1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3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105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  <a:prstGeom prst="rect">
            <a:avLst/>
          </a:prstGeo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1948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  <a:prstGeom prst="rect">
            <a:avLst/>
          </a:prstGeo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  <a:prstGeom prst="rect">
            <a:avLst/>
          </a:prstGeo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7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9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86829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  <a:prstGeom prst="rect">
            <a:avLst/>
          </a:prstGeo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2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 algn="r"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4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1519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black"/>
                </a:solidFill>
              </a:rPr>
              <a:pPr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0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9668B50E-0B48-4566-8609-C51CF752A7DF}" type="datetimeFigureOut">
              <a:rPr lang="en-US" smtClean="0">
                <a:solidFill>
                  <a:prstClr val="black"/>
                </a:solidFill>
              </a:rPr>
              <a:pPr/>
              <a:t>4/16/2019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7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7040563" y="1112837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091807" y="4222748"/>
            <a:ext cx="3200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BCFE-0196-41C5-9ADE-9A8DFE4038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7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1" r:id="rId2"/>
    <p:sldLayoutId id="2147483649" r:id="rId3"/>
    <p:sldLayoutId id="2147483650" r:id="rId4"/>
    <p:sldLayoutId id="2147483653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5" r:id="rId24"/>
    <p:sldLayoutId id="2147483679" r:id="rId25"/>
    <p:sldLayoutId id="2147483698" r:id="rId26"/>
    <p:sldLayoutId id="2147483700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/>
            </a:gs>
            <a:gs pos="100000">
              <a:srgbClr val="00CC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95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95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95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2BCA2-B6B6-4525-82B6-E9716A6B20F5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3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66"/>
          </a:solidFill>
          <a:latin typeface="GoodDog Cool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rgbClr val="33CC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9668B50E-0B48-4566-8609-C51CF752A7DF}" type="datetimeFigureOut">
              <a:rPr lang="en-US" smtClean="0">
                <a:solidFill>
                  <a:prstClr val="white"/>
                </a:solidFill>
              </a:rPr>
              <a:pPr/>
              <a:t>4/16/2019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8"/>
          <p:cNvSpPr txBox="1">
            <a:spLocks/>
          </p:cNvSpPr>
          <p:nvPr userDrawn="1"/>
        </p:nvSpPr>
        <p:spPr>
          <a:xfrm rot="16200000">
            <a:off x="6533357" y="4363243"/>
            <a:ext cx="4367211" cy="365125"/>
          </a:xfrm>
          <a:prstGeom prst="rect">
            <a:avLst/>
          </a:prstGeom>
        </p:spPr>
        <p:txBody>
          <a:bodyPr/>
          <a:lstStyle>
            <a:lvl1pPr marL="0" algn="l" rtl="0" latinLnBrk="0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>
                <a:solidFill>
                  <a:prstClr val="white"/>
                </a:solidFill>
              </a:rPr>
              <a:t>2018 National JMG® Leader Training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4">
            <a:alpha val="3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DA06DB4-F929-471B-AC99-1604A2396961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9006D04-DFE3-406B-AC60-C15B374E7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4">
            <a:alpha val="3607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DA06DB4-F929-471B-AC99-1604A2396961}" type="datetime1">
              <a:rPr lang="en-US"/>
              <a:pPr>
                <a:defRPr/>
              </a:pPr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0712B6-13F3-4077-88BC-A9D30E3768D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7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8.jpe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jpe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jmgkids.us/garden-kitchen-recipe-demos/" TargetMode="External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8.png"/><Relationship Id="rId5" Type="http://schemas.openxmlformats.org/officeDocument/2006/relationships/image" Target="../media/image129.png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4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1.png"/><Relationship Id="rId11" Type="http://schemas.microsoft.com/office/2007/relationships/hdphoto" Target="../media/hdphoto3.wdp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65.png"/><Relationship Id="rId4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6rZo9cl6VpEcqM&amp;tbnid=z8xiwr2ZlRiEjM:&amp;ved=0CAUQjRw&amp;url=http://www.sla-ecommerce.com/blog/bid/178247/How-to-Pin-it-Effectively-on-Pinterest&amp;ei=lhI1UeX7MYae2QWEl4GoCA&amp;bvm=bv.43148975,d.aWc&amp;psig=AFQjCNF1yaJYs8zBIskUsvxYWvRrcsc-nA&amp;ust=1362519054282062" TargetMode="External"/><Relationship Id="rId13" Type="http://schemas.openxmlformats.org/officeDocument/2006/relationships/image" Target="../media/image172.png"/><Relationship Id="rId3" Type="http://schemas.openxmlformats.org/officeDocument/2006/relationships/hyperlink" Target="http://www.google.com/url?sa=i&amp;rct=j&amp;q=&amp;esrc=s&amp;frm=1&amp;source=images&amp;cd=&amp;cad=rja&amp;docid=K1ljwGzbOc0cjM&amp;tbnid=KQNrHLnCIi7Y8M:&amp;ved=0CAUQjRw&amp;url=http://business.pinterest.com/logos-and-marketing-guidelines/&amp;ei=ygo1UYrnBMTq2AWHpoCICQ&amp;bvm=bv.43148975,d.aWc&amp;psig=AFQjCNGzqU-bwYDNDifbdzI1q2VqCIeqfw&amp;ust=1362517000441901" TargetMode="External"/><Relationship Id="rId7" Type="http://schemas.openxmlformats.org/officeDocument/2006/relationships/image" Target="../media/image168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8.xml"/><Relationship Id="rId6" Type="http://schemas.openxmlformats.org/officeDocument/2006/relationships/hyperlink" Target="http://www.google.com/url?sa=i&amp;rct=j&amp;q=&amp;esrc=s&amp;frm=1&amp;source=images&amp;cd=&amp;cad=rja&amp;docid=eCQb77psJi_-iM&amp;tbnid=LxjTauiLid2cJM:&amp;ved=0CAUQjRw&amp;url=http://takedesigns.com/twitter-logo/&amp;ei=Tww1UcEZkb7YBbzhgdAD&amp;bvm=bv.43148975,d.aWc&amp;psig=AFQjCNHXEE3Jx9ol3t-O1nfLEBVHkpztKg&amp;ust=1362517433067987" TargetMode="External"/><Relationship Id="rId11" Type="http://schemas.openxmlformats.org/officeDocument/2006/relationships/hyperlink" Target="http://www.google.com/url?sa=i&amp;rct=j&amp;q=&amp;esrc=s&amp;frm=1&amp;source=images&amp;cd=&amp;cad=rja&amp;docid=03GFSKTdTBu__M&amp;tbnid=9Cy2hqNLwcYhJM:&amp;ved=0CAUQjRw&amp;url=http://www.istrategyconference.com/blog/?category%3Dsocial-media%26title%3D8-Simple-Tips-to-Get-More-Retweets-on-Twitter%26pid%3D832&amp;ei=OBQ1Uei5KsPY2AX_koGoBQ&amp;bvm=bv.43148975,d.b2I&amp;psig=AFQjCNFNzZJ3da8exk8wk_C2KUSS353x2A&amp;ust=1362519473012476" TargetMode="External"/><Relationship Id="rId5" Type="http://schemas.openxmlformats.org/officeDocument/2006/relationships/image" Target="../media/image167.png"/><Relationship Id="rId10" Type="http://schemas.openxmlformats.org/officeDocument/2006/relationships/image" Target="../media/image170.png"/><Relationship Id="rId4" Type="http://schemas.openxmlformats.org/officeDocument/2006/relationships/image" Target="../media/image166.png"/><Relationship Id="rId9" Type="http://schemas.openxmlformats.org/officeDocument/2006/relationships/image" Target="../media/image1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7200" dirty="0" smtClean="0"/>
              <a:t>Learn, Grow, Eat &amp; Go!</a:t>
            </a:r>
            <a:endParaRPr lang="en-US" sz="7200" dirty="0"/>
          </a:p>
        </p:txBody>
      </p:sp>
      <p:pic>
        <p:nvPicPr>
          <p:cNvPr id="80900" name="Picture 4" descr="C:\Users\Randy.Seagraves\Desktop\ArchiveConvertedPDF\Sent Items_attach\JMG growing logo_2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99415" cy="252148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-650230" y="-186154"/>
            <a:ext cx="5793798" cy="9854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500" b="1" dirty="0" smtClean="0">
                <a:solidFill>
                  <a:srgbClr val="0066CC"/>
                </a:solidFill>
              </a:rPr>
              <a:t>Parent Demographics: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0"/>
            <a:ext cx="1524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433779"/>
              </p:ext>
            </p:extLst>
          </p:nvPr>
        </p:nvGraphicFramePr>
        <p:xfrm>
          <a:off x="-232509" y="970717"/>
          <a:ext cx="4114800" cy="2667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100621"/>
              </p:ext>
            </p:extLst>
          </p:nvPr>
        </p:nvGraphicFramePr>
        <p:xfrm>
          <a:off x="4038600" y="306556"/>
          <a:ext cx="3067049" cy="358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3400" y="468630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47E1C"/>
                </a:solidFill>
                <a:latin typeface="Arial" pitchFamily="34" charset="0"/>
              </a:rPr>
              <a:t>WIC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848" y="4298417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9900"/>
                </a:solidFill>
                <a:latin typeface="Arial" pitchFamily="34" charset="0"/>
              </a:rPr>
              <a:t>12.0%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689" y="4020244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47E1C"/>
                </a:solidFill>
                <a:latin typeface="Arial" pitchFamily="34" charset="0"/>
              </a:rPr>
              <a:t>Percent of Parents Reported to Receive: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47064" y="4689619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47E1C"/>
                </a:solidFill>
                <a:latin typeface="Arial" pitchFamily="34" charset="0"/>
              </a:rPr>
              <a:t>SNAP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0097" y="4283992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9900"/>
                </a:solidFill>
                <a:latin typeface="Arial" pitchFamily="34" charset="0"/>
              </a:rPr>
              <a:t>42.3%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69924" y="4689619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47E1C"/>
                </a:solidFill>
                <a:latin typeface="Arial" pitchFamily="34" charset="0"/>
              </a:rPr>
              <a:t>Other</a:t>
            </a:r>
            <a:endParaRPr lang="en-US" sz="1500" b="1" dirty="0">
              <a:solidFill>
                <a:srgbClr val="F47E1C"/>
              </a:solidFill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8470" y="4283991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9900"/>
                </a:solidFill>
                <a:latin typeface="Arial" pitchFamily="34" charset="0"/>
              </a:rPr>
              <a:t>6.2%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57307" y="4020244"/>
            <a:ext cx="1707602" cy="1220847"/>
          </a:xfrm>
          <a:prstGeom prst="rect">
            <a:avLst/>
          </a:prstGeom>
          <a:solidFill>
            <a:srgbClr val="8ABF59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</a:rPr>
              <a:t>48.6% </a:t>
            </a:r>
          </a:p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</a:rPr>
              <a:t>reported receiving </a:t>
            </a:r>
          </a:p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white"/>
                </a:solidFill>
                <a:latin typeface="Arial" pitchFamily="34" charset="0"/>
              </a:rPr>
              <a:t>NO </a:t>
            </a:r>
            <a:r>
              <a:rPr lang="en-US" b="1" dirty="0">
                <a:solidFill>
                  <a:prstClr val="white"/>
                </a:solidFill>
                <a:latin typeface="Arial" pitchFamily="34" charset="0"/>
              </a:rPr>
              <a:t>benefits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42" y="5614409"/>
            <a:ext cx="2631609" cy="98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1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5075" y="4724400"/>
            <a:ext cx="7708108" cy="32385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9900"/>
              </a:solidFill>
            </a:endParaRPr>
          </a:p>
        </p:txBody>
      </p:sp>
      <p:sp>
        <p:nvSpPr>
          <p:cNvPr id="385026" name="Title 1"/>
          <p:cNvSpPr>
            <a:spLocks noGrp="1"/>
          </p:cNvSpPr>
          <p:nvPr>
            <p:ph type="title"/>
          </p:nvPr>
        </p:nvSpPr>
        <p:spPr>
          <a:xfrm>
            <a:off x="323850" y="1524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47E1C"/>
                </a:solidFill>
              </a:rPr>
              <a:t>LGEG Evidence Based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9067800" cy="4525963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Significant </a:t>
            </a:r>
            <a:r>
              <a:rPr lang="en-US" sz="2400" b="1" dirty="0">
                <a:solidFill>
                  <a:srgbClr val="009900"/>
                </a:solidFill>
                <a:latin typeface="Arial Narrow" panose="020B0606020202030204" pitchFamily="34" charset="0"/>
              </a:rPr>
              <a:t>Improvements in: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MVPA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Total Physical Activity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Vegetables Consumption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Vegetable Preferences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Healthy Beverage Preferences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Self-Efficacy &amp; Knowledge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Parent/child cooking, physical activity and </a:t>
            </a:r>
            <a:r>
              <a:rPr lang="en-US" sz="2400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gardening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66CC"/>
                </a:solidFill>
                <a:latin typeface="Arial Narrow" panose="020B0606020202030204" pitchFamily="34" charset="0"/>
              </a:rPr>
              <a:t>Reaches </a:t>
            </a:r>
            <a:r>
              <a:rPr lang="en-US" sz="2400" dirty="0">
                <a:solidFill>
                  <a:srgbClr val="0066CC"/>
                </a:solidFill>
                <a:latin typeface="Arial Narrow" panose="020B0606020202030204" pitchFamily="34" charset="0"/>
              </a:rPr>
              <a:t>into the home to support positive family health practices</a:t>
            </a:r>
          </a:p>
          <a:p>
            <a:pPr lvl="1" eaLnBrk="1" hangingPunct="1">
              <a:spcBef>
                <a:spcPts val="0"/>
              </a:spcBef>
              <a:buFont typeface="Wingdings" charset="2"/>
              <a:buChar char="§"/>
              <a:defRPr/>
            </a:pPr>
            <a:endParaRPr lang="en-US" sz="2400" b="1" dirty="0">
              <a:solidFill>
                <a:srgbClr val="0066CC"/>
              </a:solidFill>
              <a:latin typeface="Arial Narrow" panose="020B0606020202030204" pitchFamily="34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US" dirty="0">
              <a:solidFill>
                <a:srgbClr val="0066CC"/>
              </a:solidFill>
              <a:latin typeface="Arial Narrow" panose="020B0606020202030204" pitchFamily="34" charset="0"/>
            </a:endParaRPr>
          </a:p>
        </p:txBody>
      </p:sp>
      <p:pic>
        <p:nvPicPr>
          <p:cNvPr id="385028" name="Picture 10" descr="C:\Documents and Settings\randy.seagraves\Local Settings\Temporary Internet Files\Content.IE5\CTRCXGAA\MC900446108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101" y="6396039"/>
            <a:ext cx="620042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6482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99"/>
                </a:solidFill>
                <a:latin typeface="Arial Narrow" panose="020B0606020202030204" pitchFamily="34" charset="0"/>
              </a:rPr>
              <a:t>BMI Significantly Reduced for use of </a:t>
            </a:r>
            <a:r>
              <a:rPr lang="en-US" sz="24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LGEG</a:t>
            </a:r>
            <a:endParaRPr lang="en-US" sz="2000" b="1" dirty="0">
              <a:solidFill>
                <a:srgbClr val="0066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6482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99"/>
                </a:solidFill>
                <a:latin typeface="Arial Narrow" panose="020B0606020202030204" pitchFamily="34" charset="0"/>
              </a:rPr>
              <a:t>BMI Significantly Reduced for use of LGEG</a:t>
            </a:r>
            <a:br>
              <a:rPr lang="en-US" sz="2400" b="1" dirty="0">
                <a:solidFill>
                  <a:srgbClr val="000099"/>
                </a:solidFill>
                <a:latin typeface="Arial Narrow" panose="020B0606020202030204" pitchFamily="34" charset="0"/>
              </a:rPr>
            </a:br>
            <a:endParaRPr lang="en-US" sz="2000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000099"/>
                </a:solidFill>
                <a:latin typeface="Arial Narrow" panose="020B0606020202030204" pitchFamily="34" charset="0"/>
              </a:rPr>
              <a:t>Preliminary Conclusion: </a:t>
            </a:r>
            <a:r>
              <a:rPr lang="en-US" sz="2000" b="1" dirty="0">
                <a:solidFill>
                  <a:srgbClr val="0066CC"/>
                </a:solidFill>
                <a:latin typeface="Arial Narrow" panose="020B0606020202030204" pitchFamily="34" charset="0"/>
              </a:rPr>
              <a:t>Family-focused garden, nutrition and physical activity </a:t>
            </a:r>
          </a:p>
          <a:p>
            <a:pPr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b="1" dirty="0">
                <a:solidFill>
                  <a:srgbClr val="0066CC"/>
                </a:solidFill>
                <a:latin typeface="Arial Narrow" panose="020B0606020202030204" pitchFamily="34" charset="0"/>
              </a:rPr>
              <a:t>programs significantly improve health behaviors in children</a:t>
            </a:r>
            <a:r>
              <a:rPr lang="en-US" sz="2000" b="1" dirty="0">
                <a:solidFill>
                  <a:srgbClr val="0066C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08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10200"/>
            <a:ext cx="8672946" cy="1238250"/>
          </a:xfrm>
        </p:spPr>
        <p:txBody>
          <a:bodyPr/>
          <a:lstStyle/>
          <a:p>
            <a:r>
              <a:rPr lang="en-US" sz="5400" dirty="0" smtClean="0"/>
              <a:t>Featured lessons: </a:t>
            </a:r>
            <a:r>
              <a:rPr lang="en-US" sz="4500" dirty="0" smtClean="0">
                <a:latin typeface="Love Ya Like A Sister" panose="02000000000000000000" pitchFamily="2" charset="0"/>
              </a:rPr>
              <a:t>Weeks </a:t>
            </a:r>
            <a:r>
              <a:rPr lang="en-US" sz="4500" dirty="0" smtClean="0">
                <a:latin typeface="Love Ya Like A Sister" panose="02000000000000000000" pitchFamily="2" charset="0"/>
              </a:rPr>
              <a:t>1-4</a:t>
            </a:r>
            <a:endParaRPr lang="en-US" sz="4500" dirty="0">
              <a:latin typeface="Love Ya Like A Sister" panose="02000000000000000000" pitchFamily="2" charset="0"/>
            </a:endParaRPr>
          </a:p>
        </p:txBody>
      </p:sp>
      <p:pic>
        <p:nvPicPr>
          <p:cNvPr id="6" name="Picture 6" descr="C:\Users\Randy.Seagraves\Desktop\LGEG MASTER\AFRI\AFRI photos and art\growing logo orange.jpg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28601"/>
            <a:ext cx="2694387" cy="10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Randy.Seagraves\Desktop\LGEG MASTER\LGEG logos\LGEG 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1763"/>
            <a:ext cx="7042641" cy="38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3" y="1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667" y="152401"/>
            <a:ext cx="44958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89386">
            <a:off x="43745" y="730250"/>
            <a:ext cx="3292122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46178">
            <a:off x="270934" y="2081213"/>
            <a:ext cx="2665589" cy="1225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0353">
            <a:off x="277447" y="3394169"/>
            <a:ext cx="2130460" cy="1476843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13397">
            <a:off x="128412" y="4932364"/>
            <a:ext cx="2295877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Randy.Seagraves\Desktop\LGEG Web\teri at board.jpg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3505200" y="-68263"/>
            <a:ext cx="2802467" cy="2422526"/>
          </a:xfrm>
          <a:prstGeom prst="rect">
            <a:avLst/>
          </a:prstGeom>
          <a:ln w="127000" cap="sq">
            <a:solidFill>
              <a:srgbClr val="33CC3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 bwMode="auto">
          <a:xfrm>
            <a:off x="6307666" y="458788"/>
            <a:ext cx="2744612" cy="2235200"/>
          </a:xfrm>
          <a:prstGeom prst="rect">
            <a:avLst/>
          </a:prstGeom>
          <a:ln w="127000" cap="sq">
            <a:solidFill>
              <a:srgbClr val="0099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1611313"/>
            <a:ext cx="3581400" cy="2362200"/>
          </a:xfrm>
          <a:prstGeom prst="rect">
            <a:avLst/>
          </a:prstGeom>
          <a:ln w="57150">
            <a:solidFill>
              <a:srgbClr val="0099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83745" y="3165476"/>
            <a:ext cx="4007556" cy="2168525"/>
          </a:xfrm>
          <a:prstGeom prst="rect">
            <a:avLst/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C:\Users\Randy.Seagraves\Desktop\LGEG RP photos videos may 13 2015\class walk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27601" y="4137026"/>
            <a:ext cx="4124678" cy="1933575"/>
          </a:xfrm>
          <a:prstGeom prst="rect">
            <a:avLst/>
          </a:prstGeom>
          <a:ln w="127000" cap="sq">
            <a:solidFill>
              <a:srgbClr val="33CC3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86" name="AutoShape 11" descr="https://extension.umd.edu/sites/default/files/styles/news-500px/public/_images/featured/Walk-MD.png?itok=vqGsHDjL"/>
          <p:cNvSpPr>
            <a:spLocks noChangeAspect="1" noChangeArrowheads="1"/>
          </p:cNvSpPr>
          <p:nvPr/>
        </p:nvSpPr>
        <p:spPr bwMode="auto">
          <a:xfrm>
            <a:off x="155222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387087" name="AutoShape 13" descr="https://extension.umd.edu/sites/default/files/styles/news-500px/public/_images/featured/Walk-MD.png?itok=vqGsHDjL"/>
          <p:cNvSpPr>
            <a:spLocks noChangeAspect="1" noChangeArrowheads="1"/>
          </p:cNvSpPr>
          <p:nvPr/>
        </p:nvSpPr>
        <p:spPr bwMode="auto">
          <a:xfrm>
            <a:off x="307622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387088" name="AutoShape 15" descr="https://extension.umd.edu/sites/default/files/styles/news-500px/public/_images/featured/Walk-MD.png?itok=vqGsHDjL"/>
          <p:cNvSpPr>
            <a:spLocks noChangeAspect="1" noChangeArrowheads="1"/>
          </p:cNvSpPr>
          <p:nvPr/>
        </p:nvSpPr>
        <p:spPr bwMode="auto">
          <a:xfrm>
            <a:off x="460022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387089" name="AutoShape 17" descr="https://extension.umd.edu/sites/default/files/styles/news-500px/public/_images/featured/Walk-MD.png?itok=vqGsHDjL"/>
          <p:cNvSpPr>
            <a:spLocks noChangeAspect="1" noChangeArrowheads="1"/>
          </p:cNvSpPr>
          <p:nvPr/>
        </p:nvSpPr>
        <p:spPr bwMode="auto">
          <a:xfrm>
            <a:off x="612422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extBox 4"/>
          <p:cNvSpPr txBox="1">
            <a:spLocks noChangeArrowheads="1"/>
          </p:cNvSpPr>
          <p:nvPr/>
        </p:nvSpPr>
        <p:spPr bwMode="auto">
          <a:xfrm>
            <a:off x="-457200" y="1250951"/>
            <a:ext cx="8947856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9900"/>
                </a:solidFill>
              </a:rPr>
              <a:t>CURRICULUM DESIGN</a:t>
            </a:r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1545167" y="2405063"/>
            <a:ext cx="10668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>
            <a:spAutoFit/>
          </a:bodyPr>
          <a:lstStyle>
            <a:lvl1pPr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800" dirty="0">
                <a:solidFill>
                  <a:srgbClr val="0000CC"/>
                </a:solidFill>
                <a:latin typeface="Love Ya Like A Sister" pitchFamily="2" charset="0"/>
                <a:cs typeface="+mn-cs"/>
              </a:rPr>
              <a:t>10 </a:t>
            </a:r>
            <a:r>
              <a:rPr lang="en-US" altLang="en-US" sz="3800" dirty="0" smtClean="0">
                <a:solidFill>
                  <a:srgbClr val="0000CC"/>
                </a:solidFill>
                <a:latin typeface="Love Ya Like A Sister" pitchFamily="2" charset="0"/>
                <a:cs typeface="+mn-cs"/>
              </a:rPr>
              <a:t>weeks,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500" dirty="0" smtClean="0">
                <a:solidFill>
                  <a:srgbClr val="0000CC"/>
                </a:solidFill>
                <a:latin typeface="Love Ya Like A Sister" pitchFamily="2" charset="0"/>
                <a:cs typeface="+mn-cs"/>
              </a:rPr>
              <a:t>    2 </a:t>
            </a:r>
            <a:r>
              <a:rPr lang="en-US" altLang="en-US" sz="3500" dirty="0">
                <a:solidFill>
                  <a:srgbClr val="0000CC"/>
                </a:solidFill>
                <a:latin typeface="Love Ya Like A Sister" pitchFamily="2" charset="0"/>
                <a:cs typeface="+mn-cs"/>
              </a:rPr>
              <a:t>lessons/week</a:t>
            </a:r>
          </a:p>
        </p:txBody>
      </p:sp>
      <p:sp>
        <p:nvSpPr>
          <p:cNvPr id="389124" name="TextBox 7"/>
          <p:cNvSpPr txBox="1">
            <a:spLocks noChangeArrowheads="1"/>
          </p:cNvSpPr>
          <p:nvPr/>
        </p:nvSpPr>
        <p:spPr bwMode="auto">
          <a:xfrm>
            <a:off x="2937934" y="3657600"/>
            <a:ext cx="7078133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92D050"/>
                </a:solidFill>
                <a:latin typeface="Arial" pitchFamily="34" charset="0"/>
              </a:rPr>
              <a:t>Sequence, integration,</a:t>
            </a:r>
            <a:br>
              <a:rPr lang="en-US" altLang="en-US" sz="4000">
                <a:solidFill>
                  <a:srgbClr val="92D050"/>
                </a:solidFill>
                <a:latin typeface="Arial" pitchFamily="34" charset="0"/>
              </a:rPr>
            </a:br>
            <a:r>
              <a:rPr lang="en-US" altLang="en-US" sz="4000">
                <a:solidFill>
                  <a:srgbClr val="92D050"/>
                </a:solidFill>
                <a:latin typeface="Arial" pitchFamily="34" charset="0"/>
              </a:rPr>
              <a:t>pace, </a:t>
            </a:r>
            <a:r>
              <a:rPr lang="en-US" altLang="en-US" sz="4000" i="1">
                <a:solidFill>
                  <a:srgbClr val="92D050"/>
                </a:solidFill>
                <a:latin typeface="Arial" pitchFamily="34" charset="0"/>
              </a:rPr>
              <a:t>&amp; flexibility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9900"/>
              </a:solidFill>
              <a:latin typeface="Arial" pitchFamily="34" charset="0"/>
            </a:endParaRPr>
          </a:p>
        </p:txBody>
      </p:sp>
      <p:pic>
        <p:nvPicPr>
          <p:cNvPr id="389125" name="Picture 10" descr="C:\Documents and Settings\randy.seagraves\Local Settings\Temporary Internet Files\Content.IE5\CTRCXGAA\MC900446108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101" y="6396039"/>
            <a:ext cx="620042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6" name="Picture 4" descr="texas grow eat go logo learn 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945" y="4618039"/>
            <a:ext cx="150565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89386">
            <a:off x="63501" y="244476"/>
            <a:ext cx="2964744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27000"/>
            <a:ext cx="91440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86201" y="228600"/>
            <a:ext cx="855133" cy="533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63467" tIns="31732" rIns="63467" bIns="3173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91000" y="5562600"/>
            <a:ext cx="4377267" cy="1384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63467" tIns="31732" rIns="63467" bIns="3173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43600" y="838200"/>
            <a:ext cx="1447800" cy="4724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63467" tIns="31732" rIns="63467" bIns="3173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41333" y="838200"/>
            <a:ext cx="1202267" cy="4724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63467" tIns="31732" rIns="63467" bIns="3173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391400" y="838200"/>
            <a:ext cx="1295400" cy="4724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63467" tIns="31732" rIns="63467" bIns="3173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886200" y="1295400"/>
            <a:ext cx="3505200" cy="342900"/>
          </a:xfrm>
          <a:prstGeom prst="rect">
            <a:avLst/>
          </a:prstGeom>
          <a:solidFill>
            <a:srgbClr val="00B0F0">
              <a:alpha val="11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3465" tIns="31730" rIns="63465" bIns="31730"/>
          <a:lstStyle>
            <a:lvl1pPr>
              <a:spcBef>
                <a:spcPct val="20000"/>
              </a:spcBef>
              <a:buChar char="•"/>
              <a:defRPr sz="27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6" grpId="0" animBg="1"/>
      <p:bldP spid="11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3" y="1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33800"/>
            <a:ext cx="3596923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CC"/>
                </a:solidFill>
                <a:latin typeface="Love Ya Like A Sister" panose="02000000000000000000" pitchFamily="2" charset="0"/>
              </a:rPr>
              <a:t>Lesson</a:t>
            </a:r>
            <a:br>
              <a:rPr lang="en-US" dirty="0" smtClean="0">
                <a:solidFill>
                  <a:srgbClr val="0000CC"/>
                </a:solidFill>
                <a:latin typeface="Love Ya Like A Sister" panose="02000000000000000000" pitchFamily="2" charset="0"/>
              </a:rPr>
            </a:br>
            <a:r>
              <a:rPr lang="en-US" dirty="0" smtClean="0">
                <a:solidFill>
                  <a:srgbClr val="0000CC"/>
                </a:solidFill>
                <a:latin typeface="Love Ya Like A Sister" panose="02000000000000000000" pitchFamily="2" charset="0"/>
              </a:rPr>
              <a:t>Overview</a:t>
            </a:r>
            <a:endParaRPr lang="en-US" dirty="0">
              <a:solidFill>
                <a:srgbClr val="0000CC"/>
              </a:solidFill>
              <a:latin typeface="Love Ya Like A Sister" panose="02000000000000000000" pitchFamily="2" charset="0"/>
            </a:endParaRPr>
          </a:p>
        </p:txBody>
      </p:sp>
      <p:pic>
        <p:nvPicPr>
          <p:cNvPr id="39117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524001"/>
            <a:ext cx="309456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89386">
            <a:off x="63501" y="244476"/>
            <a:ext cx="2964744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1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5325">
            <a:off x="77612" y="757709"/>
            <a:ext cx="6029677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0" descr="sombrero ste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11" y="-207963"/>
            <a:ext cx="9025467" cy="253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7" name="Picture 4" descr="texas grow eat go logo learn an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4618038"/>
            <a:ext cx="1316104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04933" y="2268538"/>
            <a:ext cx="64346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2D050"/>
                </a:solidFill>
                <a:latin typeface="Arial" pitchFamily="34" charset="0"/>
              </a:rPr>
              <a:t>P</a:t>
            </a:r>
            <a:br>
              <a:rPr lang="en-US" altLang="en-US" sz="4000" dirty="0">
                <a:solidFill>
                  <a:srgbClr val="92D050"/>
                </a:solidFill>
                <a:latin typeface="Arial" pitchFamily="34" charset="0"/>
              </a:rPr>
            </a:br>
            <a:r>
              <a:rPr lang="en-US" altLang="en-US" sz="4000" dirty="0">
                <a:solidFill>
                  <a:srgbClr val="92D050"/>
                </a:solidFill>
                <a:latin typeface="Arial" pitchFamily="34" charset="0"/>
              </a:rPr>
              <a:t>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  <a:t>A</a:t>
            </a:r>
            <a:b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</a:br>
            <a: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  <a:t>N</a:t>
            </a:r>
            <a:b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</a:br>
            <a: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  <a:t>T</a:t>
            </a:r>
            <a:b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</a:br>
            <a: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  <a:t>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22622" y="2273300"/>
            <a:ext cx="220697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2D050"/>
                </a:solidFill>
                <a:latin typeface="Arial" pitchFamily="34" charset="0"/>
              </a:rPr>
              <a:t>lace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92D050"/>
                </a:solidFill>
                <a:latin typeface="Arial" pitchFamily="34" charset="0"/>
              </a:rPr>
              <a:t>ight</a:t>
            </a:r>
            <a:endParaRPr lang="en-US" altLang="en-US" sz="4000" dirty="0">
              <a:solidFill>
                <a:srgbClr val="92D05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 err="1">
                <a:solidFill>
                  <a:srgbClr val="92D050"/>
                </a:solidFill>
                <a:latin typeface="Arial" pitchFamily="34" charset="0"/>
              </a:rPr>
              <a:t>ir</a:t>
            </a:r>
            <a:endParaRPr lang="en-US" altLang="en-US" sz="4000" i="1" dirty="0">
              <a:solidFill>
                <a:srgbClr val="92D05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 err="1">
                <a:solidFill>
                  <a:srgbClr val="92D050"/>
                </a:solidFill>
                <a:latin typeface="Arial" pitchFamily="34" charset="0"/>
              </a:rPr>
              <a:t>utrients</a:t>
            </a:r>
            <a:endParaRPr lang="en-US" altLang="en-US" sz="4000" i="1" dirty="0">
              <a:solidFill>
                <a:srgbClr val="92D05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 err="1">
                <a:solidFill>
                  <a:srgbClr val="92D050"/>
                </a:solidFill>
                <a:latin typeface="Arial" pitchFamily="34" charset="0"/>
              </a:rPr>
              <a:t>hirsty</a:t>
            </a:r>
            <a:endParaRPr lang="en-US" altLang="en-US" sz="4000" i="1" dirty="0">
              <a:solidFill>
                <a:srgbClr val="92D05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i="1" dirty="0">
                <a:solidFill>
                  <a:srgbClr val="92D050"/>
                </a:solidFill>
                <a:latin typeface="Arial" pitchFamily="34" charset="0"/>
              </a:rPr>
              <a:t>oil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87689" y="1470025"/>
            <a:ext cx="6379634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>
            <a:spAutoFit/>
          </a:bodyPr>
          <a:lstStyle>
            <a:lvl1pPr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 algn="ctr">
              <a:defRPr sz="11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dirty="0" smtClean="0">
                <a:solidFill>
                  <a:srgbClr val="92D050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Plants need </a:t>
            </a:r>
            <a:r>
              <a:rPr lang="en-US" altLang="en-US" sz="4000" b="1" i="1" dirty="0" smtClean="0">
                <a:solidFill>
                  <a:srgbClr val="92D050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P.L.A.N.T.S.</a:t>
            </a:r>
            <a:endParaRPr lang="en-US" altLang="en-US" sz="4000" b="1" i="1" dirty="0">
              <a:solidFill>
                <a:srgbClr val="92D050"/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0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-30163"/>
            <a:ext cx="7924800" cy="820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-152400" y="2549526"/>
            <a:ext cx="96774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 descr="http://www.infomart.com/wp-content/uploads/2014/10/5sens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71143">
            <a:off x="3588456" y="419101"/>
            <a:ext cx="3663244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sakura-hotel-ikebukuro.com/blog/baby_carrots__65761_zoom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0" y="3962400"/>
            <a:ext cx="572628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0664057">
            <a:off x="244980" y="1176319"/>
            <a:ext cx="3281079" cy="438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5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7" name="Picture 1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3733800" y="457200"/>
            <a:ext cx="5188656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10200"/>
            <a:ext cx="8672946" cy="1238250"/>
          </a:xfrm>
        </p:spPr>
        <p:txBody>
          <a:bodyPr/>
          <a:lstStyle/>
          <a:p>
            <a:r>
              <a:rPr lang="en-US" sz="6500" dirty="0" smtClean="0"/>
              <a:t>      Overview &amp; Research</a:t>
            </a:r>
            <a:endParaRPr lang="en-US" sz="6500" dirty="0"/>
          </a:p>
        </p:txBody>
      </p:sp>
      <p:pic>
        <p:nvPicPr>
          <p:cNvPr id="6" name="Picture 6" descr="C:\Users\Randy.Seagraves\Desktop\LGEG MASTER\AFRI\AFRI photos and art\growing logo orange.jpg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28601"/>
            <a:ext cx="2694387" cy="10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Randy.Seagraves\Desktop\LGEG MASTER\LGEG logos\LGEG 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1763"/>
            <a:ext cx="7042641" cy="38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exas grow eat go logo learn an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474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9412" y="1436689"/>
            <a:ext cx="9167988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467" tIns="31732" rIns="63467" bIns="31732">
            <a:spAutoFit/>
          </a:bodyPr>
          <a:lstStyle/>
          <a:p>
            <a:pPr marL="380985" indent="-380985" fontAlgn="auto"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6000"/>
              <a:buFont typeface="Wingdings" panose="05000000000000000000" pitchFamily="2" charset="2"/>
              <a:buChar char="ü"/>
              <a:defRPr/>
            </a:pPr>
            <a:r>
              <a:rPr lang="en-US" sz="4000" dirty="0">
                <a:solidFill>
                  <a:srgbClr val="FF9900"/>
                </a:solidFill>
                <a:latin typeface="Arial" pitchFamily="34" charset="0"/>
              </a:rPr>
              <a:t>Know &amp; Show Sombrero </a:t>
            </a:r>
            <a:r>
              <a:rPr lang="en-US" sz="3000" dirty="0">
                <a:solidFill>
                  <a:srgbClr val="FF9900"/>
                </a:solidFill>
                <a:latin typeface="Arial" pitchFamily="34" charset="0"/>
              </a:rPr>
              <a:t>45 mins</a:t>
            </a:r>
          </a:p>
          <a:p>
            <a:pPr marL="380985" indent="-380985" fontAlgn="auto"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6000"/>
              <a:buFont typeface="Wingdings" panose="05000000000000000000" pitchFamily="2" charset="2"/>
              <a:buChar char="ü"/>
              <a:defRPr/>
            </a:pPr>
            <a:r>
              <a:rPr lang="en-US" sz="4000" dirty="0">
                <a:solidFill>
                  <a:srgbClr val="FF9900"/>
                </a:solidFill>
                <a:latin typeface="Arial" pitchFamily="34" charset="0"/>
              </a:rPr>
              <a:t>5 Senses Food </a:t>
            </a:r>
            <a:r>
              <a:rPr lang="en-US" sz="2800" dirty="0">
                <a:solidFill>
                  <a:srgbClr val="FF9900"/>
                </a:solidFill>
                <a:latin typeface="Arial" pitchFamily="34" charset="0"/>
              </a:rPr>
              <a:t>30 mins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9900"/>
              </a:solidFill>
              <a:latin typeface="Arial" pitchFamily="34" charset="0"/>
            </a:endParaRPr>
          </a:p>
        </p:txBody>
      </p:sp>
      <p:pic>
        <p:nvPicPr>
          <p:cNvPr id="3952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133" y="6351"/>
            <a:ext cx="32512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 rot="21206479">
            <a:off x="493889" y="2935289"/>
            <a:ext cx="7145867" cy="599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Placeholder 3"/>
          <p:cNvSpPr>
            <a:spLocks noGrp="1"/>
          </p:cNvSpPr>
          <p:nvPr>
            <p:ph type="body" idx="1"/>
          </p:nvPr>
        </p:nvSpPr>
        <p:spPr>
          <a:xfrm>
            <a:off x="23990" y="552450"/>
            <a:ext cx="9668933" cy="1981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5000" dirty="0" smtClean="0">
                <a:solidFill>
                  <a:srgbClr val="9966FF"/>
                </a:solidFill>
                <a:latin typeface="Love Ya Like A Sister" pitchFamily="2" charset="0"/>
              </a:rPr>
              <a:t>first food exposures</a:t>
            </a:r>
            <a:r>
              <a:rPr lang="en-US" altLang="en-US" sz="5000" dirty="0" smtClean="0">
                <a:latin typeface="Love Ya Like A Sister" pitchFamily="2" charset="0"/>
              </a:rPr>
              <a:t/>
            </a:r>
            <a:br>
              <a:rPr lang="en-US" altLang="en-US" sz="5000" dirty="0" smtClean="0">
                <a:latin typeface="Love Ya Like A Sister" pitchFamily="2" charset="0"/>
              </a:rPr>
            </a:br>
            <a:endParaRPr lang="en-US" altLang="en-US" sz="5000" dirty="0" smtClean="0">
              <a:latin typeface="Love Ya Like A Sister" pitchFamily="2" charset="0"/>
            </a:endParaRPr>
          </a:p>
        </p:txBody>
      </p:sp>
      <p:pic>
        <p:nvPicPr>
          <p:cNvPr id="396291" name="Picture 6" descr="http://sakura-hotel-ikebukuro.com/blog/baby_carrots__65761_zoo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812" y="2714625"/>
            <a:ext cx="8051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2133600" y="1600200"/>
            <a:ext cx="966893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70" tIns="31734" rIns="63470" bIns="31734"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00">
                <a:solidFill>
                  <a:srgbClr val="33CC33"/>
                </a:solidFill>
                <a:latin typeface="+mn-lt"/>
                <a:ea typeface="+mn-ea"/>
                <a:cs typeface="+mn-cs"/>
              </a:defRPr>
            </a:lvl1pPr>
            <a:lvl2pPr marL="38083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FFFFFF"/>
                </a:solidFill>
                <a:latin typeface="+mn-lt"/>
              </a:defRPr>
            </a:lvl2pPr>
            <a:lvl3pPr marL="76167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00">
                <a:solidFill>
                  <a:srgbClr val="FFFFFF"/>
                </a:solidFill>
                <a:latin typeface="+mn-lt"/>
              </a:defRPr>
            </a:lvl3pPr>
            <a:lvl4pPr marL="1142503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4pPr>
            <a:lvl5pPr marL="152332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5pPr>
            <a:lvl6pPr marL="1904162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6pPr>
            <a:lvl7pPr marL="2284997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7pPr>
            <a:lvl8pPr marL="2665827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8pPr>
            <a:lvl9pPr marL="304665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4500" kern="0" dirty="0">
                <a:latin typeface="Love Ya Like A Sister" pitchFamily="2" charset="0"/>
              </a:rPr>
              <a:t>- one </a:t>
            </a:r>
            <a:r>
              <a:rPr lang="en-US" altLang="en-US" sz="4500" kern="0" dirty="0" smtClean="0">
                <a:latin typeface="Love Ya Like A Sister" pitchFamily="2" charset="0"/>
              </a:rPr>
              <a:t>bite fresh,</a:t>
            </a:r>
            <a:r>
              <a:rPr lang="en-US" altLang="en-US" sz="4500" kern="0" dirty="0">
                <a:latin typeface="Love Ya Like A Sister" pitchFamily="2" charset="0"/>
              </a:rPr>
              <a:t/>
            </a:r>
            <a:br>
              <a:rPr lang="en-US" altLang="en-US" sz="4500" kern="0" dirty="0">
                <a:latin typeface="Love Ya Like A Sister" pitchFamily="2" charset="0"/>
              </a:rPr>
            </a:br>
            <a:r>
              <a:rPr lang="en-US" altLang="en-US" sz="4500" kern="0" dirty="0">
                <a:latin typeface="Love Ya Like A Sister" pitchFamily="2" charset="0"/>
              </a:rPr>
              <a:t>  r</a:t>
            </a:r>
            <a:r>
              <a:rPr lang="en-US" altLang="en-US" sz="4500" kern="0" dirty="0" smtClean="0">
                <a:latin typeface="Love Ya Like A Sister" pitchFamily="2" charset="0"/>
              </a:rPr>
              <a:t>aw samples</a:t>
            </a:r>
            <a:endParaRPr lang="en-US" altLang="en-US" sz="4500" kern="0" dirty="0">
              <a:latin typeface="Love Ya Like A Si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81211">
            <a:off x="2573867" y="128588"/>
            <a:ext cx="6375400" cy="665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Placeholder 3"/>
          <p:cNvSpPr>
            <a:spLocks noGrp="1"/>
          </p:cNvSpPr>
          <p:nvPr>
            <p:ph type="body" idx="1"/>
          </p:nvPr>
        </p:nvSpPr>
        <p:spPr>
          <a:xfrm>
            <a:off x="0" y="1295400"/>
            <a:ext cx="5105400" cy="2895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200" dirty="0" smtClean="0">
                <a:solidFill>
                  <a:srgbClr val="00B050"/>
                </a:solidFill>
                <a:latin typeface="Love Ya Like A Sister" pitchFamily="2" charset="0"/>
              </a:rPr>
              <a:t/>
            </a:r>
            <a:br>
              <a:rPr lang="en-US" altLang="en-US" sz="4200" dirty="0" smtClean="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4200" dirty="0" smtClean="0">
                <a:solidFill>
                  <a:srgbClr val="00B050"/>
                </a:solidFill>
                <a:latin typeface="Love Ya Like A Sister" pitchFamily="2" charset="0"/>
              </a:rPr>
              <a:t>Garden</a:t>
            </a:r>
            <a:br>
              <a:rPr lang="en-US" altLang="en-US" sz="4200" dirty="0" smtClean="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4200" dirty="0" smtClean="0">
                <a:solidFill>
                  <a:srgbClr val="00B050"/>
                </a:solidFill>
                <a:latin typeface="Love Ya Like A Sister" pitchFamily="2" charset="0"/>
              </a:rPr>
              <a:t>Kitchen</a:t>
            </a:r>
            <a:br>
              <a:rPr lang="en-US" altLang="en-US" sz="4200" dirty="0" smtClean="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3500" dirty="0" smtClean="0">
                <a:solidFill>
                  <a:srgbClr val="00B050"/>
                </a:solidFill>
                <a:latin typeface="Love Ya Like A Sister" pitchFamily="2" charset="0"/>
              </a:rPr>
              <a:t>recipe</a:t>
            </a:r>
            <a:br>
              <a:rPr lang="en-US" altLang="en-US" sz="3500" dirty="0" smtClean="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3500" dirty="0" smtClean="0">
                <a:solidFill>
                  <a:srgbClr val="00B050"/>
                </a:solidFill>
                <a:latin typeface="Love Ya Like A Sister" pitchFamily="2" charset="0"/>
              </a:rPr>
              <a:t>demos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237067" y="671514"/>
            <a:ext cx="1266613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7" tIns="31732" rIns="63467" bIns="31732"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33CC33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rgbClr val="FFFFFF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FFFFFF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FFFFFF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FFFFFF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FFFFFF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FFFFFF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FFFFFF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FFFFFF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5000" kern="0" dirty="0">
                <a:solidFill>
                  <a:srgbClr val="9966FF"/>
                </a:solidFill>
                <a:latin typeface="Love Ya Like A Sister" pitchFamily="2" charset="0"/>
              </a:rPr>
              <a:t>2</a:t>
            </a:r>
            <a:r>
              <a:rPr lang="en-US" altLang="en-US" sz="5000" kern="0" baseline="30000" dirty="0">
                <a:solidFill>
                  <a:srgbClr val="9966FF"/>
                </a:solidFill>
                <a:latin typeface="Love Ya Like A Sister" pitchFamily="2" charset="0"/>
              </a:rPr>
              <a:t>nd</a:t>
            </a:r>
            <a:r>
              <a:rPr lang="en-US" altLang="en-US" sz="5000" kern="0" dirty="0">
                <a:solidFill>
                  <a:srgbClr val="9966FF"/>
                </a:solidFill>
                <a:latin typeface="Love Ya Like A Sister" pitchFamily="2" charset="0"/>
              </a:rPr>
              <a:t> food exposures</a:t>
            </a:r>
            <a:r>
              <a:rPr lang="en-US" altLang="en-US" sz="5000" kern="0" dirty="0">
                <a:latin typeface="Love Ya Like A Sister" pitchFamily="2" charset="0"/>
              </a:rPr>
              <a:t/>
            </a:r>
            <a:br>
              <a:rPr lang="en-US" altLang="en-US" sz="5000" kern="0" dirty="0">
                <a:latin typeface="Love Ya Like A Sister" pitchFamily="2" charset="0"/>
              </a:rPr>
            </a:br>
            <a:endParaRPr lang="en-US" altLang="en-US" sz="5000" kern="0" dirty="0">
              <a:latin typeface="Love Ya Like A Sis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http://www.ala.org/alsc/sites/ala.org.alsc/files/content/awardsgrants/bookmedia/caldecottmedal/bookimages/1996h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28917">
            <a:off x="801942" y="805608"/>
            <a:ext cx="5338234" cy="5273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as grow eat go logo learn an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4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52458">
            <a:off x="369711" y="2792413"/>
            <a:ext cx="4099278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59" name="Picture 6" descr="plant part web chart workshee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600" y="61914"/>
            <a:ext cx="5160434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43355">
            <a:off x="1346271" y="472326"/>
            <a:ext cx="4946743" cy="5922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exas grow eat go logo learn an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53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52458">
            <a:off x="369711" y="2792413"/>
            <a:ext cx="4099278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59" name="Picture 6" descr="plant part web chart workshee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600" y="61914"/>
            <a:ext cx="5160434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43355">
            <a:off x="1346271" y="472326"/>
            <a:ext cx="4946743" cy="5922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exas grow eat go logo learn an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68824">
            <a:off x="3293036" y="1228171"/>
            <a:ext cx="4163814" cy="5515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556" y="0"/>
            <a:ext cx="64064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2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 rot="21147326">
            <a:off x="160867" y="620713"/>
            <a:ext cx="5154789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3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223" y="0"/>
            <a:ext cx="6955424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213052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6" descr="dont crowd me kid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45873">
            <a:off x="1630284" y="764599"/>
            <a:ext cx="3322787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exas grow eat go logo learn an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7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4" descr="http://www.horoskopnamiru.cz/files/k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524375"/>
            <a:ext cx="335703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images.lowes.com/product/converted/041530/041530571448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 rot="413080">
            <a:off x="4021100" y="3247109"/>
            <a:ext cx="2586567" cy="318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04" name="Picture 2" descr="http://dojbfbukd6hul.cloudfront.net/category/gallery/paper-towel-diff-01-retin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97489" y="-434975"/>
            <a:ext cx="10696222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05" name="Picture 4" descr="http://bestinclassschoolsupplies.com/images/16205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10330"/>
            <a:ext cx="3700573" cy="311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489" y="577850"/>
            <a:ext cx="4255911" cy="35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texas grow eat go logo learn an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andy.Seagraves\Desktop\LGEG Web\LGEG site photos art\paper towel fraction g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1400" cy="68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0"/>
            <a:ext cx="18287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3576" y="76201"/>
            <a:ext cx="182879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1939700"/>
            <a:ext cx="1847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1977800"/>
            <a:ext cx="1778590" cy="17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Users\Randy.Seagraves\Desktop\_ Moodle 2 TGEG\GROW Overview photos\PAPER TOWEL PLAN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3157551"/>
            <a:ext cx="4924426" cy="36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andy.Seagraves\Desktop\_ Moodle 2 TGEG\GROW Overview photos\PAPER TOWEL POKE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360" y="25899"/>
            <a:ext cx="4907665" cy="34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5631" y="914537"/>
            <a:ext cx="8394969" cy="2590663"/>
          </a:xfrm>
        </p:spPr>
        <p:txBody>
          <a:bodyPr>
            <a:noAutofit/>
          </a:bodyPr>
          <a:lstStyle/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Increased leadership and personal responsibility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Improved academic achievement – particularly science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Increased parent and mentor involvement with youth in schools with JMG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Exposure to career exploration paths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Engagement in community service/service learning projects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Youth certification as Junior Master Gardeners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78581" y="0"/>
            <a:ext cx="67891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66CC"/>
                </a:solidFill>
                <a:latin typeface="+mj-lt"/>
              </a:rPr>
              <a:t>Benefits of JMG to children?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093519" y="3962400"/>
            <a:ext cx="6808519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600" dirty="0">
              <a:solidFill>
                <a:srgbClr val="00CC00"/>
              </a:solidFill>
              <a:latin typeface="+mj-lt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dirty="0">
                <a:solidFill>
                  <a:srgbClr val="00CC00"/>
                </a:solidFill>
                <a:latin typeface="+mj-lt"/>
              </a:rPr>
              <a:t>	</a:t>
            </a:r>
            <a:r>
              <a:rPr lang="en-US" altLang="en-US" sz="3600" b="1" dirty="0" smtClean="0">
                <a:solidFill>
                  <a:srgbClr val="00CC00"/>
                </a:solidFill>
                <a:latin typeface="+mj-lt"/>
              </a:rPr>
              <a:t>www.jmgkids.us/</a:t>
            </a:r>
            <a:r>
              <a:rPr lang="en-US" altLang="en-US" sz="3600" i="1" dirty="0" smtClean="0">
                <a:solidFill>
                  <a:srgbClr val="F47E1C"/>
                </a:solidFill>
                <a:latin typeface="+mj-lt"/>
              </a:rPr>
              <a:t>research</a:t>
            </a:r>
            <a:endParaRPr lang="en-US" altLang="en-US" sz="3600" i="1" dirty="0">
              <a:solidFill>
                <a:srgbClr val="F47E1C"/>
              </a:solidFill>
              <a:latin typeface="+mj-lt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dirty="0">
                <a:solidFill>
                  <a:srgbClr val="00CC00"/>
                </a:solidFill>
                <a:latin typeface="+mj-lt"/>
              </a:rPr>
              <a:t>			</a:t>
            </a:r>
            <a:endParaRPr lang="en-US" altLang="en-US" sz="2400" dirty="0">
              <a:solidFill>
                <a:srgbClr val="00CC00"/>
              </a:solidFill>
              <a:latin typeface="+mj-lt"/>
            </a:endParaRPr>
          </a:p>
        </p:txBody>
      </p:sp>
      <p:pic>
        <p:nvPicPr>
          <p:cNvPr id="11267" name="Picture 3" descr="C:\Users\Randy.Seagraves\Desktop\LGEG MASTER\flat art\GREEN kids planting 3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rgbClr val="99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57798" y="4267200"/>
            <a:ext cx="354786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-33867" y="-77788"/>
            <a:ext cx="6756400" cy="6821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1"/>
          <p:cNvSpPr>
            <a:spLocks noChangeArrowheads="1"/>
          </p:cNvSpPr>
          <p:nvPr/>
        </p:nvSpPr>
        <p:spPr bwMode="auto">
          <a:xfrm>
            <a:off x="1488723" y="1371600"/>
            <a:ext cx="949677" cy="5029200"/>
          </a:xfrm>
          <a:prstGeom prst="rect">
            <a:avLst/>
          </a:prstGeom>
          <a:solidFill>
            <a:srgbClr val="33CC33">
              <a:alpha val="2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3465" tIns="31730" rIns="63465" bIns="31730"/>
          <a:lstStyle>
            <a:lvl1pPr>
              <a:spcBef>
                <a:spcPct val="20000"/>
              </a:spcBef>
              <a:buChar char="•"/>
              <a:defRPr sz="27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7108" name="TextBox 7"/>
          <p:cNvSpPr txBox="1">
            <a:spLocks noChangeArrowheads="1"/>
          </p:cNvSpPr>
          <p:nvPr/>
        </p:nvSpPr>
        <p:spPr bwMode="auto">
          <a:xfrm>
            <a:off x="6913034" y="825501"/>
            <a:ext cx="7587544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33CC33"/>
                </a:solidFill>
                <a:latin typeface="Arial" pitchFamily="34" charset="0"/>
              </a:rPr>
              <a:t>Local </a:t>
            </a:r>
            <a:br>
              <a:rPr lang="en-US" altLang="en-US" sz="2500" b="1">
                <a:solidFill>
                  <a:srgbClr val="33CC33"/>
                </a:solidFill>
                <a:latin typeface="Arial" pitchFamily="34" charset="0"/>
              </a:rPr>
            </a:br>
            <a:r>
              <a:rPr lang="en-US" altLang="en-US" sz="2500" b="1">
                <a:solidFill>
                  <a:srgbClr val="33CC33"/>
                </a:solidFill>
                <a:latin typeface="Arial" pitchFamily="34" charset="0"/>
              </a:rPr>
              <a:t>Extension</a:t>
            </a:r>
            <a:br>
              <a:rPr lang="en-US" altLang="en-US" sz="2500" b="1">
                <a:solidFill>
                  <a:srgbClr val="33CC33"/>
                </a:solidFill>
                <a:latin typeface="Arial" pitchFamily="34" charset="0"/>
              </a:rPr>
            </a:br>
            <a:r>
              <a:rPr lang="en-US" altLang="en-US" sz="2500" b="1">
                <a:solidFill>
                  <a:srgbClr val="33CC33"/>
                </a:solidFill>
                <a:latin typeface="Arial" pitchFamily="34" charset="0"/>
              </a:rPr>
              <a:t>support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  <a:t>provide</a:t>
            </a:r>
            <a:b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</a:br>
            <a: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  <a:t>info on</a:t>
            </a:r>
            <a:b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</a:br>
            <a: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  <a:t>your local</a:t>
            </a:r>
            <a:b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</a:br>
            <a: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  <a:t>planting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FF9900"/>
                </a:solidFill>
                <a:latin typeface="Arial" pitchFamily="34" charset="0"/>
              </a:rPr>
              <a:t>dates </a:t>
            </a:r>
          </a:p>
        </p:txBody>
      </p:sp>
      <p:pic>
        <p:nvPicPr>
          <p:cNvPr id="411653" name="Picture 4" descr="texas grow eat go logo learn an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262467" y="2914650"/>
            <a:ext cx="6062133" cy="171450"/>
          </a:xfrm>
          <a:prstGeom prst="rect">
            <a:avLst/>
          </a:prstGeom>
          <a:solidFill>
            <a:srgbClr val="FF6600">
              <a:alpha val="3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3465" tIns="31730" rIns="63465" bIns="31730"/>
          <a:lstStyle>
            <a:lvl1pPr>
              <a:spcBef>
                <a:spcPct val="20000"/>
              </a:spcBef>
              <a:buChar char="•"/>
              <a:defRPr sz="27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nimBg="1"/>
      <p:bldP spid="47108" grpId="0"/>
      <p:bldP spid="819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7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4778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159">
            <a:off x="2811072" y="730582"/>
            <a:ext cx="5896489" cy="433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texas grow eat go logo learn an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7607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7645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Picture 4" descr="texas grow eat go logo learn 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277344"/>
            <a:ext cx="220133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577" y="1"/>
            <a:ext cx="7109178" cy="693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5" descr="http://communityuse.rccdsb.edu.on.ca/wp-content/uploads/sites/32/2011/11/St.-Andrews-Yard-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76200"/>
            <a:ext cx="9169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7822" y="3295650"/>
            <a:ext cx="100219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Love Ya Like A Sister" panose="02000000000000000000" pitchFamily="2" charset="0"/>
              </a:rPr>
              <a:t>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6533" y="3505200"/>
            <a:ext cx="96051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Love Ya Like A Sister" panose="02000000000000000000" pitchFamily="2" charset="0"/>
              </a:rPr>
              <a:t>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4755" y="5943600"/>
            <a:ext cx="99738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Love Ya Like A Sister" panose="02000000000000000000" pitchFamily="2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12565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as grow eat go logo learn an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6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577" y="1"/>
            <a:ext cx="7109178" cy="693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 rot="21073083">
            <a:off x="1836996" y="500369"/>
            <a:ext cx="6434667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2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1323" y="-381000"/>
            <a:ext cx="9845323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762005"/>
            <a:ext cx="3886200" cy="293995"/>
          </a:xfrm>
          <a:prstGeom prst="rect">
            <a:avLst/>
          </a:prstGeom>
          <a:solidFill>
            <a:srgbClr val="7030A0">
              <a:alpha val="16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21229217">
            <a:off x="255821" y="2104443"/>
            <a:ext cx="3883378" cy="3295650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3465" tIns="31730" rIns="63465" bIns="317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500" b="1" dirty="0" smtClean="0">
                <a:solidFill>
                  <a:prstClr val="white"/>
                </a:solidFill>
              </a:rPr>
              <a:t>Soon after students evaluate &amp; select  the location in the </a:t>
            </a:r>
            <a:r>
              <a:rPr lang="en-US" altLang="en-US" sz="3500" b="1" i="1" dirty="0" smtClean="0">
                <a:solidFill>
                  <a:prstClr val="white"/>
                </a:solidFill>
              </a:rPr>
              <a:t>Home Sweet Home </a:t>
            </a:r>
            <a:r>
              <a:rPr lang="en-US" altLang="en-US" sz="3500" b="1" dirty="0" smtClean="0">
                <a:solidFill>
                  <a:prstClr val="white"/>
                </a:solidFill>
              </a:rPr>
              <a:t>lesson, the garden can be built.</a:t>
            </a:r>
            <a:endParaRPr lang="en-US" altLang="en-US" sz="3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89" y="0"/>
            <a:ext cx="733354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03" name="Picture 4" descr="texas grow eat go logo learn an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0" y="3646488"/>
            <a:ext cx="220133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ue-balloons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06063" flipH="1">
            <a:off x="7436375" y="-1073139"/>
            <a:ext cx="1322388" cy="115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0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5236">
            <a:off x="6310490" y="-2727325"/>
            <a:ext cx="2012244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urple-balloon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51135">
            <a:off x="7895167" y="-3076575"/>
            <a:ext cx="226906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2" name="Picture 2"/>
          <p:cNvPicPr>
            <a:picLocks noChangeAspect="1" noChangeArrowheads="1"/>
          </p:cNvPicPr>
          <p:nvPr/>
        </p:nvPicPr>
        <p:blipFill rotWithShape="1">
          <a:blip r:embed="rId8"/>
          <a:srcRect/>
          <a:stretch/>
        </p:blipFill>
        <p:spPr bwMode="auto">
          <a:xfrm rot="21066122">
            <a:off x="-1411" y="600076"/>
            <a:ext cx="6045201" cy="578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alloon hot potato kid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3907">
            <a:off x="4158545" y="3370263"/>
            <a:ext cx="4890911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10200"/>
            <a:ext cx="8672946" cy="1238250"/>
          </a:xfrm>
        </p:spPr>
        <p:txBody>
          <a:bodyPr/>
          <a:lstStyle/>
          <a:p>
            <a:r>
              <a:rPr lang="en-US" sz="6500" dirty="0" smtClean="0"/>
              <a:t>Overview:  </a:t>
            </a:r>
            <a:r>
              <a:rPr lang="en-US" sz="4500" dirty="0" smtClean="0">
                <a:latin typeface="Love Ya Like A Sister" panose="02000000000000000000" pitchFamily="2" charset="0"/>
              </a:rPr>
              <a:t>GROW Section</a:t>
            </a:r>
            <a:endParaRPr lang="en-US" sz="4500" dirty="0">
              <a:latin typeface="Love Ya Like A Sister" panose="02000000000000000000" pitchFamily="2" charset="0"/>
            </a:endParaRPr>
          </a:p>
        </p:txBody>
      </p:sp>
      <p:pic>
        <p:nvPicPr>
          <p:cNvPr id="6" name="Picture 6" descr="C:\Users\Randy.Seagraves\Desktop\LGEG MASTER\AFRI\AFRI photos and art\growing logo orange.jpg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28601"/>
            <a:ext cx="2694387" cy="10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Randy.Seagraves\Desktop\LGEG MASTER\LGEG logos\LGEG 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1763"/>
            <a:ext cx="7042641" cy="38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1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0" y="3429000"/>
            <a:ext cx="6477000" cy="971550"/>
          </a:xfrm>
          <a:extLst/>
        </p:spPr>
        <p:txBody>
          <a:bodyPr rtlCol="0">
            <a:noAutofit/>
          </a:bodyPr>
          <a:lstStyle/>
          <a:p>
            <a:pPr marL="169863" indent="-169863" eaLnBrk="1" fontAlgn="auto" hangingPunct="1">
              <a:spcAft>
                <a:spcPts val="0"/>
              </a:spcAft>
              <a:buClr>
                <a:srgbClr val="FF9900"/>
              </a:buClr>
              <a:buSzPct val="140000"/>
              <a:defRPr/>
            </a:pPr>
            <a:r>
              <a:rPr lang="en-US" altLang="en-US" sz="4000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</a:p>
          <a:p>
            <a:pPr marL="169863" indent="-169863" eaLnBrk="1" fontAlgn="auto" hangingPunct="1">
              <a:spcAft>
                <a:spcPts val="0"/>
              </a:spcAft>
              <a:buClr>
                <a:srgbClr val="FF9900"/>
              </a:buClr>
              <a:buSzPct val="140000"/>
              <a:defRPr/>
            </a:pPr>
            <a:r>
              <a:rPr lang="en-US" altLang="en-US" sz="4000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Easy</a:t>
            </a:r>
          </a:p>
          <a:p>
            <a:pPr marL="169863" indent="-169863" eaLnBrk="1" fontAlgn="auto" hangingPunct="1">
              <a:spcAft>
                <a:spcPts val="0"/>
              </a:spcAft>
              <a:buClr>
                <a:srgbClr val="FF9900"/>
              </a:buClr>
              <a:buSzPct val="140000"/>
              <a:defRPr/>
            </a:pPr>
            <a:r>
              <a:rPr lang="en-US" altLang="en-US" sz="4000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Quick</a:t>
            </a:r>
          </a:p>
          <a:p>
            <a:pPr marL="169863" indent="-169863" eaLnBrk="1" fontAlgn="auto" hangingPunct="1">
              <a:spcAft>
                <a:spcPts val="0"/>
              </a:spcAft>
              <a:buClr>
                <a:srgbClr val="FF9900"/>
              </a:buClr>
              <a:buSzPct val="140000"/>
              <a:defRPr/>
            </a:pPr>
            <a:r>
              <a:rPr lang="en-US" altLang="en-US" sz="4000" dirty="0" smtClean="0">
                <a:solidFill>
                  <a:srgbClr val="33CC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Inexpensive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46178">
            <a:off x="124178" y="261938"/>
            <a:ext cx="3445933" cy="1587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65" name="Rectangle 6"/>
          <p:cNvSpPr>
            <a:spLocks noChangeArrowheads="1"/>
          </p:cNvSpPr>
          <p:nvPr/>
        </p:nvSpPr>
        <p:spPr bwMode="auto">
          <a:xfrm>
            <a:off x="304800" y="1981201"/>
            <a:ext cx="8229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B877ED"/>
              </a:buClr>
              <a:buSzPct val="150000"/>
              <a:buFontTx/>
              <a:buNone/>
            </a:pPr>
            <a:r>
              <a:rPr lang="en-US" altLang="en-US" sz="4500" b="1">
                <a:solidFill>
                  <a:srgbClr val="FF9900"/>
                </a:solidFill>
              </a:rPr>
              <a:t>The LGEG school garden project specifically designed to be:</a:t>
            </a:r>
          </a:p>
        </p:txBody>
      </p:sp>
      <p:pic>
        <p:nvPicPr>
          <p:cNvPr id="424966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35"/>
          <a:stretch>
            <a:fillRect/>
          </a:stretch>
        </p:blipFill>
        <p:spPr bwMode="auto">
          <a:xfrm>
            <a:off x="-1371600" y="3519489"/>
            <a:ext cx="5544256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9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075" y="381000"/>
            <a:ext cx="64008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500" dirty="0" smtClean="0">
                <a:solidFill>
                  <a:srgbClr val="00B050"/>
                </a:solidFill>
                <a:latin typeface="Love Ya Like A Sister" pitchFamily="2" charset="0"/>
              </a:rPr>
              <a:t>Quick &amp; Easy Garden Kit</a:t>
            </a:r>
          </a:p>
        </p:txBody>
      </p:sp>
      <p:sp>
        <p:nvSpPr>
          <p:cNvPr id="7987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76600" y="2020888"/>
            <a:ext cx="6477000" cy="2019300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rgbClr val="00B050"/>
              </a:buClr>
              <a:buSzPct val="150000"/>
              <a:defRPr/>
            </a:pPr>
            <a:r>
              <a:rPr lang="en-US" sz="10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</a:t>
            </a:r>
            <a:r>
              <a:rPr lang="en-US" sz="10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  <a:p>
            <a:pPr eaLnBrk="1" fontAlgn="auto" hangingPunct="1">
              <a:spcAft>
                <a:spcPts val="0"/>
              </a:spcAft>
              <a:buClr>
                <a:srgbClr val="00B050"/>
              </a:buClr>
              <a:buSzPct val="150000"/>
              <a:defRPr/>
            </a:pPr>
            <a:r>
              <a:rPr lang="en-US" sz="10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Garden</a:t>
            </a:r>
          </a:p>
          <a:p>
            <a:pPr eaLnBrk="1" fontAlgn="auto" hangingPunct="1">
              <a:spcAft>
                <a:spcPts val="0"/>
              </a:spcAft>
              <a:buClr>
                <a:srgbClr val="00B050"/>
              </a:buClr>
              <a:buSzPct val="150000"/>
              <a:defRPr/>
            </a:pPr>
            <a:r>
              <a:rPr lang="en-US" sz="100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 It</a:t>
            </a:r>
            <a:endParaRPr lang="en-US" altLang="en-US" sz="100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00B050"/>
              </a:buClr>
              <a:buSzPct val="150000"/>
              <a:defRPr/>
            </a:pPr>
            <a:endParaRPr lang="en-US" altLang="en-US" sz="4000" b="1" dirty="0" smtClean="0">
              <a:solidFill>
                <a:schemeClr val="accent4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598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4356100"/>
            <a:ext cx="434622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59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111" y="4356100"/>
            <a:ext cx="3084689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5991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356100"/>
            <a:ext cx="28956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46178">
            <a:off x="124178" y="261938"/>
            <a:ext cx="3445933" cy="1587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36511" y="3886200"/>
            <a:ext cx="7596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B877ED"/>
              </a:buClr>
              <a:buSzPct val="150000"/>
              <a:buFontTx/>
              <a:buNone/>
            </a:pPr>
            <a:r>
              <a:rPr lang="en-US" altLang="en-US" sz="2800" i="1">
                <a:solidFill>
                  <a:srgbClr val="009900"/>
                </a:solidFill>
              </a:rPr>
              <a:t>with the help of one volunteer with a drill!</a:t>
            </a:r>
          </a:p>
        </p:txBody>
      </p:sp>
      <p:sp>
        <p:nvSpPr>
          <p:cNvPr id="425994" name="Rectangle 2"/>
          <p:cNvSpPr txBox="1">
            <a:spLocks noChangeArrowheads="1"/>
          </p:cNvSpPr>
          <p:nvPr/>
        </p:nvSpPr>
        <p:spPr bwMode="auto">
          <a:xfrm>
            <a:off x="206023" y="2297113"/>
            <a:ext cx="27290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Love Ya Like A Sister" pitchFamily="2" charset="0"/>
              </a:rPr>
              <a:t>Provides</a:t>
            </a:r>
            <a:br>
              <a:rPr lang="en-US" altLang="en-US" sz="2800">
                <a:solidFill>
                  <a:srgbClr val="00B050"/>
                </a:solidFill>
                <a:latin typeface="Love Ya Like A Sister" pitchFamily="2" charset="0"/>
              </a:rPr>
            </a:br>
            <a:r>
              <a:rPr lang="en-US" altLang="en-US" sz="2800">
                <a:solidFill>
                  <a:srgbClr val="00B050"/>
                </a:solidFill>
                <a:latin typeface="Love Ya Like A Sister" pitchFamily="2" charset="0"/>
              </a:rPr>
              <a:t>teachers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Love Ya Like A Sister" pitchFamily="2" charset="0"/>
              </a:rPr>
              <a:t>with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Love Ya Like A Sister" pitchFamily="2" charset="0"/>
              </a:rPr>
              <a:t>steps on:</a:t>
            </a:r>
          </a:p>
        </p:txBody>
      </p:sp>
    </p:spTree>
    <p:extLst>
      <p:ext uri="{BB962C8B-B14F-4D97-AF65-F5344CB8AC3E}">
        <p14:creationId xmlns:p14="http://schemas.microsoft.com/office/powerpoint/2010/main" val="29203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8582" y="1225255"/>
            <a:ext cx="9008269" cy="5707558"/>
          </a:xfrm>
        </p:spPr>
        <p:txBody>
          <a:bodyPr>
            <a:noAutofit/>
          </a:bodyPr>
          <a:lstStyle/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Child Health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Childhood Obesity Rates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Family health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Family mealtimes</a:t>
            </a:r>
          </a:p>
          <a:p>
            <a:pPr eaLnBrk="1" hangingPunct="1">
              <a:buClr>
                <a:srgbClr val="F47E1C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9900"/>
                </a:solidFill>
                <a:latin typeface="+mj-lt"/>
                <a:ea typeface="ＭＳ Ｐゴシック" pitchFamily="34" charset="-128"/>
              </a:rPr>
              <a:t>Reach into the home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228600" y="381000"/>
            <a:ext cx="799090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66CC"/>
                </a:solidFill>
                <a:latin typeface="+mj-lt"/>
              </a:rPr>
              <a:t>Can Gardening Positively impact?</a:t>
            </a:r>
            <a:endParaRPr lang="en-US" sz="4400" b="1" dirty="0">
              <a:solidFill>
                <a:srgbClr val="0066CC"/>
              </a:solidFill>
              <a:latin typeface="+mj-lt"/>
            </a:endParaRPr>
          </a:p>
        </p:txBody>
      </p:sp>
      <p:pic>
        <p:nvPicPr>
          <p:cNvPr id="5" name="Picture 10" descr="C:\Documents and Settings\randy.seagraves\Local Settings\Temporary Internet Files\Content.IE5\CTRCXGAA\MC900446108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825" y="6372225"/>
            <a:ext cx="620042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2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altLang="en-US" sz="4000" smtClean="0">
                <a:solidFill>
                  <a:srgbClr val="00B050"/>
                </a:solidFill>
                <a:latin typeface="Love Ya Like A Sister" pitchFamily="2" charset="0"/>
              </a:rPr>
              <a:t>Quick &amp; Easy Garden Kit</a:t>
            </a:r>
          </a:p>
        </p:txBody>
      </p:sp>
      <p:sp>
        <p:nvSpPr>
          <p:cNvPr id="7987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839200" cy="220980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49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</a:t>
            </a:r>
            <a:r>
              <a:rPr lang="en-US" sz="4900" b="1" dirty="0" smtClean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Materials: What are we growing?</a:t>
            </a:r>
            <a:r>
              <a:rPr lang="en-US" sz="74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4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i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6 seasonal crops</a:t>
            </a:r>
            <a:br>
              <a:rPr lang="en-US" sz="4500" i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b="1" i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500" i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square ft. plantings of each</a:t>
            </a:r>
          </a:p>
          <a:p>
            <a:pPr marL="0" indent="0">
              <a:buClr>
                <a:srgbClr val="00B050"/>
              </a:buClr>
              <a:buSzPct val="150000"/>
              <a:buFont typeface="Monotype Sorts"/>
              <a:buNone/>
              <a:defRPr/>
            </a:pPr>
            <a:r>
              <a:rPr lang="en-US" sz="4500" b="1" i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4500" i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space for kids to choice plantings</a:t>
            </a:r>
            <a:endParaRPr lang="en-US" sz="4500" i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B050"/>
              </a:buClr>
              <a:buSzPct val="150000"/>
              <a:buFont typeface="Monotype Sorts" pitchFamily="2" charset="2"/>
              <a:buNone/>
              <a:defRPr/>
            </a:pPr>
            <a:r>
              <a:rPr lang="en-US" sz="4500" i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i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i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simplicity of steps/supplies</a:t>
            </a:r>
          </a:p>
          <a:p>
            <a:pPr marL="0" indent="0">
              <a:buClr>
                <a:srgbClr val="00B050"/>
              </a:buClr>
              <a:buSzPct val="150000"/>
              <a:buFont typeface="Monotype Sorts" pitchFamily="2" charset="2"/>
              <a:buNone/>
              <a:defRPr/>
            </a:pPr>
            <a:endParaRPr lang="en-US" sz="4000" i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7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986214"/>
            <a:ext cx="6077656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986214"/>
            <a:ext cx="6934200" cy="252888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71600" y="3276600"/>
            <a:ext cx="640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2100" kern="0" dirty="0" smtClean="0">
                <a:solidFill>
                  <a:srgbClr val="402000">
                    <a:lumMod val="50000"/>
                    <a:lumOff val="50000"/>
                  </a:srgbClr>
                </a:solidFill>
                <a:latin typeface="Love Ya Like A Sister" pitchFamily="2" charset="0"/>
              </a:rPr>
              <a:t>Sample cool season 3x7 raised bed: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81274" y="4184650"/>
            <a:ext cx="99578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  <a:t>   kids’</a:t>
            </a:r>
            <a:b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</a:br>
            <a: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  <a:t>choice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1030" y="5029200"/>
            <a:ext cx="99578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  <a:t>   kids’</a:t>
            </a:r>
            <a:b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</a:br>
            <a: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  <a:t>choice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1030" y="5791200"/>
            <a:ext cx="99578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  <a:t>   kids’</a:t>
            </a:r>
            <a:b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</a:br>
            <a:r>
              <a:rPr lang="en-US" sz="1700" b="1" dirty="0">
                <a:solidFill>
                  <a:srgbClr val="006600"/>
                </a:solidFill>
                <a:latin typeface="Adobe Heiti Std R" pitchFamily="34" charset="-128"/>
                <a:ea typeface="Adobe Heiti Std R" pitchFamily="34" charset="-128"/>
                <a:cs typeface="+mn-cs"/>
              </a:rPr>
              <a:t>choice</a:t>
            </a:r>
          </a:p>
        </p:txBody>
      </p:sp>
    </p:spTree>
    <p:extLst>
      <p:ext uri="{BB962C8B-B14F-4D97-AF65-F5344CB8AC3E}">
        <p14:creationId xmlns:p14="http://schemas.microsoft.com/office/powerpoint/2010/main" val="22716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9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9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9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98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98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98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98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98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98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365125"/>
            <a:ext cx="5497689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altLang="en-US" sz="4000" smtClean="0">
                <a:solidFill>
                  <a:srgbClr val="00CC00"/>
                </a:solidFill>
                <a:latin typeface="Love Ya Like A Sister" pitchFamily="2" charset="0"/>
              </a:rPr>
              <a:t>Quick &amp; Easy Garden Kit</a:t>
            </a:r>
          </a:p>
        </p:txBody>
      </p:sp>
      <p:sp>
        <p:nvSpPr>
          <p:cNvPr id="7987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61056" y="685800"/>
            <a:ext cx="9155289" cy="2625725"/>
          </a:xfrm>
        </p:spPr>
        <p:txBody>
          <a:bodyPr/>
          <a:lstStyle/>
          <a:p>
            <a:pPr marL="0" indent="0">
              <a:buClr>
                <a:srgbClr val="00B050"/>
              </a:buClr>
              <a:buSzPct val="150000"/>
              <a:buFont typeface="Monotype Sorts" pitchFamily="2" charset="2"/>
              <a:buNone/>
              <a:defRPr/>
            </a:pPr>
            <a:r>
              <a:rPr lang="en-US" sz="38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How to get materials to school?</a:t>
            </a:r>
          </a:p>
          <a:p>
            <a:pPr marL="0" indent="0">
              <a:buClr>
                <a:srgbClr val="00B050"/>
              </a:buClr>
              <a:buSzPct val="150000"/>
              <a:buFont typeface="Monotype Sorts"/>
              <a:buNone/>
              <a:defRPr/>
            </a:pPr>
            <a:r>
              <a:rPr lang="en-US" sz="3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smtClean="0">
                <a:solidFill>
                  <a:srgbClr val="FF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300" dirty="0" smtClean="0">
                <a:solidFill>
                  <a:srgbClr val="33CC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can be loaded for you at building store</a:t>
            </a:r>
          </a:p>
          <a:p>
            <a:pPr marL="0" indent="0">
              <a:spcBef>
                <a:spcPts val="0"/>
              </a:spcBef>
              <a:buClr>
                <a:srgbClr val="00B050"/>
              </a:buClr>
              <a:buSzPct val="150000"/>
              <a:buFont typeface="Monotype Sorts"/>
              <a:buNone/>
              <a:defRPr/>
            </a:pPr>
            <a:r>
              <a:rPr lang="en-US" sz="3300" b="1" dirty="0">
                <a:solidFill>
                  <a:srgbClr val="FF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smtClean="0">
                <a:solidFill>
                  <a:srgbClr val="FF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300" dirty="0" smtClean="0">
                <a:solidFill>
                  <a:srgbClr val="33CC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whole garden fits in back of van or small truck</a:t>
            </a:r>
            <a:br>
              <a:rPr lang="en-US" sz="3300" dirty="0" smtClean="0">
                <a:solidFill>
                  <a:srgbClr val="33CC33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solidFill>
                  <a:srgbClr val="33CC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 smtClean="0">
                <a:solidFill>
                  <a:srgbClr val="33CC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(borrowed vehicle, potential volunteer task?)</a:t>
            </a:r>
          </a:p>
          <a:p>
            <a:pPr marL="0" indent="0">
              <a:buClr>
                <a:srgbClr val="00B050"/>
              </a:buClr>
              <a:buSzPct val="150000"/>
              <a:buFont typeface="Monotype Sorts" pitchFamily="2" charset="2"/>
              <a:buNone/>
              <a:defRPr/>
            </a:pPr>
            <a:endParaRPr lang="en-US" sz="4000" i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906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895601"/>
            <a:ext cx="3890434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799" y="2895601"/>
            <a:ext cx="35941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56" y="4814888"/>
            <a:ext cx="3352800" cy="2043112"/>
          </a:xfrm>
          <a:prstGeom prst="rect">
            <a:avLst/>
          </a:prstGeom>
          <a:noFill/>
          <a:ln w="76200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967" y="4800601"/>
            <a:ext cx="2747433" cy="2003425"/>
          </a:xfrm>
          <a:prstGeom prst="rect">
            <a:avLst/>
          </a:prstGeom>
          <a:noFill/>
          <a:ln w="76200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texas grow eat go logo learn an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3008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828800"/>
            <a:ext cx="3818467" cy="41148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430084" name="Content Placeholder 3"/>
          <p:cNvSpPr>
            <a:spLocks noGrp="1"/>
          </p:cNvSpPr>
          <p:nvPr>
            <p:ph sz="quarter" idx="2"/>
          </p:nvPr>
        </p:nvSpPr>
        <p:spPr>
          <a:xfrm>
            <a:off x="4944534" y="1828800"/>
            <a:ext cx="3818467" cy="19812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430085" name="Content Placeholder 4"/>
          <p:cNvSpPr>
            <a:spLocks noGrp="1"/>
          </p:cNvSpPr>
          <p:nvPr>
            <p:ph sz="quarter" idx="3"/>
          </p:nvPr>
        </p:nvSpPr>
        <p:spPr>
          <a:xfrm>
            <a:off x="4944534" y="3962400"/>
            <a:ext cx="3818467" cy="1981200"/>
          </a:xfrm>
        </p:spPr>
        <p:txBody>
          <a:bodyPr/>
          <a:lstStyle/>
          <a:p>
            <a:endParaRPr lang="en-US" altLang="en-US" smtClean="0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33867" y="533400"/>
            <a:ext cx="5147733" cy="6213475"/>
            <a:chOff x="555145" y="576957"/>
            <a:chExt cx="7217255" cy="8292644"/>
          </a:xfrm>
        </p:grpSpPr>
        <p:grpSp>
          <p:nvGrpSpPr>
            <p:cNvPr id="430092" name="Group 6"/>
            <p:cNvGrpSpPr>
              <a:grpSpLocks/>
            </p:cNvGrpSpPr>
            <p:nvPr/>
          </p:nvGrpSpPr>
          <p:grpSpPr bwMode="auto">
            <a:xfrm>
              <a:off x="555145" y="576957"/>
              <a:ext cx="7217255" cy="3339644"/>
              <a:chOff x="506358" y="669758"/>
              <a:chExt cx="8637642" cy="3995044"/>
            </a:xfrm>
          </p:grpSpPr>
          <p:pic>
            <p:nvPicPr>
              <p:cNvPr id="430094" name="Picture 2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358" y="669758"/>
                <a:ext cx="8633631" cy="146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095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369" y="1676400"/>
                <a:ext cx="8633631" cy="2988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009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45" y="3916601"/>
              <a:ext cx="7213904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76200" y="-32861"/>
            <a:ext cx="6423831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+mn-cs"/>
              </a:rPr>
              <a:t>www.JMG</a:t>
            </a:r>
            <a:r>
              <a:rPr lang="en-US" sz="4200" b="1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+mn-cs"/>
              </a:rPr>
              <a:t>kids</a:t>
            </a:r>
            <a:r>
              <a:rPr lang="en-US" sz="4200" dirty="0">
                <a:solidFill>
                  <a:srgbClr val="0000CC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+mn-cs"/>
              </a:rPr>
              <a:t>.us</a:t>
            </a:r>
            <a:endParaRPr lang="en-US" sz="4200" b="1" dirty="0">
              <a:solidFill>
                <a:srgbClr val="FF6600"/>
              </a:solidFill>
              <a:effectLst>
                <a:glow rad="101600">
                  <a:prstClr val="white">
                    <a:alpha val="60000"/>
                  </a:prst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3067" y="-52864"/>
            <a:ext cx="2379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solidFill>
                  <a:srgbClr val="FF6600"/>
                </a:solidFill>
                <a:effectLst>
                  <a:glow rad="101600">
                    <a:prstClr val="white">
                      <a:alpha val="60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  <a:cs typeface="+mn-cs"/>
              </a:rPr>
              <a:t>/LGEG</a:t>
            </a:r>
          </a:p>
        </p:txBody>
      </p:sp>
      <p:pic>
        <p:nvPicPr>
          <p:cNvPr id="15022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160" y="533400"/>
            <a:ext cx="4109477" cy="67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556" y="1471613"/>
            <a:ext cx="5350933" cy="384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5731">
            <a:off x="4259794" y="-110695"/>
            <a:ext cx="3016956" cy="1838325"/>
          </a:xfrm>
          <a:prstGeom prst="rect">
            <a:avLst/>
          </a:prstGeom>
          <a:noFill/>
          <a:ln w="76200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02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0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0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ent Arrow 8"/>
          <p:cNvSpPr/>
          <p:nvPr/>
        </p:nvSpPr>
        <p:spPr bwMode="auto">
          <a:xfrm rot="10800000">
            <a:off x="7086600" y="3908425"/>
            <a:ext cx="1140178" cy="1239838"/>
          </a:xfrm>
          <a:prstGeom prst="bentArrow">
            <a:avLst/>
          </a:prstGeom>
          <a:solidFill>
            <a:srgbClr val="00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431107" name="Rectangle 2"/>
          <p:cNvSpPr txBox="1">
            <a:spLocks noChangeArrowheads="1"/>
          </p:cNvSpPr>
          <p:nvPr/>
        </p:nvSpPr>
        <p:spPr bwMode="auto">
          <a:xfrm>
            <a:off x="4267200" y="1992313"/>
            <a:ext cx="45324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9900"/>
                </a:solidFill>
                <a:latin typeface="Love Ya Like A Sister" pitchFamily="2" charset="0"/>
              </a:rPr>
              <a:t>Quick &amp; Easy Garden Kit Pages include in curriculum</a:t>
            </a:r>
          </a:p>
        </p:txBody>
      </p:sp>
      <p:sp>
        <p:nvSpPr>
          <p:cNvPr id="431108" name="TextBox 4"/>
          <p:cNvSpPr txBox="1">
            <a:spLocks noChangeArrowheads="1"/>
          </p:cNvSpPr>
          <p:nvPr/>
        </p:nvSpPr>
        <p:spPr bwMode="auto">
          <a:xfrm>
            <a:off x="5092656" y="23812"/>
            <a:ext cx="326813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64" tIns="38080" rIns="76164" bIns="3808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9900"/>
                </a:solidFill>
                <a:latin typeface="Love Ya Like A Sister" pitchFamily="2" charset="0"/>
                <a:sym typeface="Arial" pitchFamily="34" charset="0"/>
              </a:rPr>
              <a:t>Grow: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1435609">
            <a:off x="-184077" y="150961"/>
            <a:ext cx="4698782" cy="681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-190500"/>
            <a:ext cx="45847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-19050"/>
            <a:ext cx="4583289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8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10200"/>
            <a:ext cx="8672946" cy="1238250"/>
          </a:xfrm>
        </p:spPr>
        <p:txBody>
          <a:bodyPr/>
          <a:lstStyle/>
          <a:p>
            <a:r>
              <a:rPr lang="en-US" sz="5400" dirty="0" smtClean="0"/>
              <a:t>Featured </a:t>
            </a:r>
            <a:r>
              <a:rPr lang="en-US" sz="5400" dirty="0"/>
              <a:t>lessons: </a:t>
            </a:r>
            <a:r>
              <a:rPr lang="en-US" sz="4400" dirty="0" smtClean="0">
                <a:latin typeface="Love Ya Like A Sister" panose="02000000000000000000" pitchFamily="2" charset="0"/>
              </a:rPr>
              <a:t>Weeks </a:t>
            </a:r>
            <a:r>
              <a:rPr lang="en-US" sz="4400" dirty="0" smtClean="0">
                <a:latin typeface="Love Ya Like A Sister" panose="02000000000000000000" pitchFamily="2" charset="0"/>
              </a:rPr>
              <a:t>5-6</a:t>
            </a:r>
            <a:endParaRPr lang="en-US" sz="4400" dirty="0">
              <a:latin typeface="Love Ya Like A Sister" panose="02000000000000000000" pitchFamily="2" charset="0"/>
            </a:endParaRPr>
          </a:p>
        </p:txBody>
      </p:sp>
      <p:pic>
        <p:nvPicPr>
          <p:cNvPr id="6" name="Picture 6" descr="C:\Users\Randy.Seagraves\Desktop\LGEG MASTER\AFRI\AFRI photos and art\growing logo orange.jpg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28601"/>
            <a:ext cx="2694387" cy="10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Randy.Seagraves\Desktop\LGEG MASTER\LGEG logos\LGEG 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1763"/>
            <a:ext cx="7042641" cy="38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as grow eat go logo learn an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0811" y="1"/>
            <a:ext cx="7985478" cy="70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58788"/>
            <a:ext cx="2621844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" y="-26988"/>
            <a:ext cx="7086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1" name="AutoShape 4" descr="https://upload.wikimedia.org/wikipedia/commons/thumb/e/eb/MyPyramidFood.svg/2000px-MyPyramidFood.svg.png"/>
          <p:cNvSpPr>
            <a:spLocks noChangeAspect="1" noChangeArrowheads="1"/>
          </p:cNvSpPr>
          <p:nvPr/>
        </p:nvSpPr>
        <p:spPr bwMode="auto">
          <a:xfrm>
            <a:off x="138289" y="-2270125"/>
            <a:ext cx="5445478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437252" name="AutoShape 6" descr="https://upload.wikimedia.org/wikipedia/commons/thumb/e/eb/MyPyramidFood.svg/2000px-MyPyramidFood.svg.png"/>
          <p:cNvSpPr>
            <a:spLocks noChangeAspect="1" noChangeArrowheads="1"/>
          </p:cNvSpPr>
          <p:nvPr/>
        </p:nvSpPr>
        <p:spPr bwMode="auto">
          <a:xfrm>
            <a:off x="138289" y="-4068763"/>
            <a:ext cx="9753600" cy="848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pic>
        <p:nvPicPr>
          <p:cNvPr id="35533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770489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267" y="1865313"/>
            <a:ext cx="216746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Food Guide Pyramid</a:t>
            </a:r>
          </a:p>
        </p:txBody>
      </p:sp>
      <p:pic>
        <p:nvPicPr>
          <p:cNvPr id="437255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56" y="2265363"/>
            <a:ext cx="2319867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6" name="Picture 2" descr="http://static1.squarespace.com/static/50ba516de4b0a95f26dc5b92/5553dceee4b0930e96606cd9/5555edece4b086d6f57bb087/1431694829187/03pyramid-old-popu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9801"/>
            <a:ext cx="372533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15665">
            <a:off x="2022123" y="790576"/>
            <a:ext cx="52324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0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7086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24" b="14882"/>
          <a:stretch>
            <a:fillRect/>
          </a:stretch>
        </p:blipFill>
        <p:spPr bwMode="auto">
          <a:xfrm rot="516896">
            <a:off x="5719234" y="44450"/>
            <a:ext cx="3420533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xas grow eat go logo learn an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as grow eat go logo learn an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29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67" y="0"/>
            <a:ext cx="7102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 rot="379814">
            <a:off x="2078568" y="1376363"/>
            <a:ext cx="53410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7102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</a:blip>
          <a:srcRect/>
          <a:stretch/>
        </p:blipFill>
        <p:spPr bwMode="auto">
          <a:xfrm rot="379814">
            <a:off x="3832578" y="1165226"/>
            <a:ext cx="5341056" cy="685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4" y="3389314"/>
            <a:ext cx="2717800" cy="3290887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333" y="3389314"/>
            <a:ext cx="3262489" cy="2090737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2" descr="I:\External Drive Archive 2\desktop folders\AFRI\a sto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956" y="534988"/>
            <a:ext cx="3666067" cy="2247900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28" name="TextBox 7"/>
          <p:cNvSpPr txBox="1">
            <a:spLocks noChangeArrowheads="1"/>
          </p:cNvSpPr>
          <p:nvPr/>
        </p:nvSpPr>
        <p:spPr bwMode="auto">
          <a:xfrm>
            <a:off x="152400" y="152400"/>
            <a:ext cx="379306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9900"/>
                </a:solidFill>
                <a:latin typeface="Arial" pitchFamily="34" charset="0"/>
              </a:rPr>
              <a:t>Class makes 3 different stones for each crop growing: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09034" y="2806700"/>
            <a:ext cx="281516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</a:t>
            </a: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abel stone: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57801" y="0"/>
            <a:ext cx="35475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</a:t>
            </a: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utrient stone: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328812" y="2833688"/>
            <a:ext cx="35475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benefit stone:</a:t>
            </a:r>
          </a:p>
        </p:txBody>
      </p:sp>
      <p:pic>
        <p:nvPicPr>
          <p:cNvPr id="12" name="Picture 11" descr="texas grow eat go logo learn an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3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5319" y="611581"/>
            <a:ext cx="8229600" cy="949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Why Health Matters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44835" y="1447800"/>
            <a:ext cx="4041648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Healthy kids are in school &amp; in class.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Healthy kids are</a:t>
            </a:r>
            <a:r>
              <a:rPr lang="en-US" dirty="0">
                <a:solidFill>
                  <a:srgbClr val="0066CC"/>
                </a:solidFill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ready to learn.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Healthy teachers are at school with energy.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Healthy administrators and staff are engaged.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343400" y="14478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 parents are at work or home –involved.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7E1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 people have a higher quality of life.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7E1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 people need  fewer health resources.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7E1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Healthy communities are desirable places to live and work.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10" descr="C:\Documents and Settings\randy.seagraves\Local Settings\Temporary Internet Files\Content.IE5\CTRCXGAA\MC900446108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825" y="6372225"/>
            <a:ext cx="620042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2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7102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</a:blip>
          <a:srcRect/>
          <a:stretch/>
        </p:blipFill>
        <p:spPr bwMode="auto">
          <a:xfrm rot="379814">
            <a:off x="3832578" y="1165226"/>
            <a:ext cx="5341056" cy="685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4" y="3389314"/>
            <a:ext cx="2717800" cy="3290887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3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333" y="3389314"/>
            <a:ext cx="3262489" cy="2090737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351" name="Picture 2" descr="I:\External Drive Archive 2\desktop folders\AFRI\a sto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956" y="534988"/>
            <a:ext cx="3666067" cy="2247900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52" name="TextBox 7"/>
          <p:cNvSpPr txBox="1">
            <a:spLocks noChangeArrowheads="1"/>
          </p:cNvSpPr>
          <p:nvPr/>
        </p:nvSpPr>
        <p:spPr bwMode="auto">
          <a:xfrm>
            <a:off x="152400" y="152400"/>
            <a:ext cx="379306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9900"/>
                </a:solidFill>
                <a:latin typeface="Arial" pitchFamily="34" charset="0"/>
              </a:rPr>
              <a:t>Class makes 3 different stones for each crop growing: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09034" y="2806700"/>
            <a:ext cx="281516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</a:t>
            </a: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abel stone: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57801" y="0"/>
            <a:ext cx="35475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</a:t>
            </a: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utrient stone: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328812" y="2833688"/>
            <a:ext cx="35475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benefit stone:</a:t>
            </a:r>
          </a:p>
        </p:txBody>
      </p:sp>
      <p:pic>
        <p:nvPicPr>
          <p:cNvPr id="15" name="Picture 14" descr="texas grow eat go logo learn an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 rot="417024">
            <a:off x="2550610" y="-73824"/>
            <a:ext cx="5517444" cy="725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2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7102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</a:blip>
          <a:srcRect/>
          <a:stretch/>
        </p:blipFill>
        <p:spPr bwMode="auto">
          <a:xfrm rot="379814">
            <a:off x="3832578" y="1165226"/>
            <a:ext cx="5341056" cy="685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34" y="3389314"/>
            <a:ext cx="2717800" cy="3290887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3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333" y="3389314"/>
            <a:ext cx="3262489" cy="2090737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351" name="Picture 2" descr="I:\External Drive Archive 2\desktop folders\AFRI\a sto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956" y="534988"/>
            <a:ext cx="3666067" cy="2247900"/>
          </a:xfrm>
          <a:prstGeom prst="rect">
            <a:avLst/>
          </a:prstGeom>
          <a:noFill/>
          <a:ln w="57150" cap="sq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52" name="TextBox 7"/>
          <p:cNvSpPr txBox="1">
            <a:spLocks noChangeArrowheads="1"/>
          </p:cNvSpPr>
          <p:nvPr/>
        </p:nvSpPr>
        <p:spPr bwMode="auto">
          <a:xfrm>
            <a:off x="152400" y="152400"/>
            <a:ext cx="379306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9900"/>
                </a:solidFill>
                <a:latin typeface="Arial" pitchFamily="34" charset="0"/>
              </a:rPr>
              <a:t>Class makes 3 different stones for each crop growing: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09034" y="2806700"/>
            <a:ext cx="281516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</a:t>
            </a: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abel stone: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57801" y="0"/>
            <a:ext cx="35475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</a:t>
            </a: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utrient stone: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328812" y="2833688"/>
            <a:ext cx="354753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algn="l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300" b="1" dirty="0" smtClean="0"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benefit stone:</a:t>
            </a:r>
          </a:p>
        </p:txBody>
      </p:sp>
      <p:pic>
        <p:nvPicPr>
          <p:cNvPr id="15" name="Picture 14" descr="texas grow eat go logo learn an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1" y="4781550"/>
            <a:ext cx="1679536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 rot="417024">
            <a:off x="2550610" y="-73824"/>
            <a:ext cx="5517444" cy="725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-57856" y="141288"/>
            <a:ext cx="5468056" cy="23876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65" tIns="31730" rIns="63465" bIns="3173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dirty="0">
              <a:solidFill>
                <a:srgbClr val="F2F2F2"/>
              </a:solidFill>
              <a:latin typeface="Love Ya Like A Sister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2F2F2"/>
                </a:solidFill>
                <a:latin typeface="Love Ya Like A Sister" pitchFamily="2" charset="0"/>
              </a:rPr>
              <a:t> a Quick &amp; Easy  </a:t>
            </a:r>
            <a:br>
              <a:rPr lang="en-US" altLang="en-US" sz="2800" dirty="0">
                <a:solidFill>
                  <a:srgbClr val="F2F2F2"/>
                </a:solidFill>
                <a:latin typeface="Love Ya Like A Sister" pitchFamily="2" charset="0"/>
              </a:rPr>
            </a:br>
            <a:r>
              <a:rPr lang="en-US" altLang="en-US" sz="2800" dirty="0">
                <a:solidFill>
                  <a:srgbClr val="F2F2F2"/>
                </a:solidFill>
                <a:latin typeface="Love Ya Like A Sister" pitchFamily="2" charset="0"/>
              </a:rPr>
              <a:t> option to stones/paint</a:t>
            </a:r>
            <a:r>
              <a:rPr lang="en-US" altLang="en-US" sz="3000" dirty="0">
                <a:solidFill>
                  <a:srgbClr val="F2F2F2"/>
                </a:solidFill>
                <a:latin typeface="Love Ya Like A Sister" pitchFamily="2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2F2F2"/>
                </a:solidFill>
                <a:latin typeface="Arial" pitchFamily="34" charset="0"/>
              </a:rPr>
              <a:t> </a:t>
            </a:r>
            <a:br>
              <a:rPr lang="en-US" altLang="en-US" sz="2000" b="1" dirty="0">
                <a:solidFill>
                  <a:srgbClr val="F2F2F2"/>
                </a:solidFill>
                <a:latin typeface="Arial" pitchFamily="34" charset="0"/>
              </a:rPr>
            </a:br>
            <a:r>
              <a:rPr lang="en-US" altLang="en-US" sz="2000" b="1" dirty="0">
                <a:solidFill>
                  <a:srgbClr val="F2F2F2"/>
                </a:solidFill>
                <a:latin typeface="Arial" pitchFamily="34" charset="0"/>
              </a:rPr>
              <a:t>  </a:t>
            </a:r>
            <a:r>
              <a:rPr lang="en-US" altLang="en-US" b="1" dirty="0">
                <a:solidFill>
                  <a:srgbClr val="F2F2F2"/>
                </a:solidFill>
                <a:latin typeface="Arial" pitchFamily="34" charset="0"/>
              </a:rPr>
              <a:t>Use stir sticks and    </a:t>
            </a:r>
            <a:br>
              <a:rPr lang="en-US" altLang="en-US" b="1" dirty="0">
                <a:solidFill>
                  <a:srgbClr val="F2F2F2"/>
                </a:solidFill>
                <a:latin typeface="Arial" pitchFamily="34" charset="0"/>
              </a:rPr>
            </a:br>
            <a:r>
              <a:rPr lang="en-US" altLang="en-US" b="1" dirty="0">
                <a:solidFill>
                  <a:srgbClr val="F2F2F2"/>
                </a:solidFill>
                <a:latin typeface="Arial" pitchFamily="34" charset="0"/>
              </a:rPr>
              <a:t> permanent markers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748390" y="2354263"/>
            <a:ext cx="661811" cy="2081212"/>
          </a:xfrm>
          <a:prstGeom prst="straightConnector1">
            <a:avLst/>
          </a:prstGeom>
          <a:ln w="3175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0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5410200"/>
            <a:ext cx="8672946" cy="1238250"/>
          </a:xfrm>
        </p:spPr>
        <p:txBody>
          <a:bodyPr/>
          <a:lstStyle/>
          <a:p>
            <a:r>
              <a:rPr lang="en-US" sz="6500" dirty="0" smtClean="0"/>
              <a:t>Overview:  </a:t>
            </a:r>
            <a:r>
              <a:rPr lang="en-US" sz="4500" dirty="0" smtClean="0">
                <a:latin typeface="Love Ya Like A Sister" panose="02000000000000000000" pitchFamily="2" charset="0"/>
              </a:rPr>
              <a:t>EAT Section</a:t>
            </a:r>
            <a:endParaRPr lang="en-US" sz="4500" dirty="0">
              <a:latin typeface="Love Ya Like A Sister" panose="02000000000000000000" pitchFamily="2" charset="0"/>
            </a:endParaRPr>
          </a:p>
        </p:txBody>
      </p:sp>
      <p:pic>
        <p:nvPicPr>
          <p:cNvPr id="6" name="Picture 6" descr="C:\Users\Randy.Seagraves\Desktop\LGEG MASTER\AFRI\AFRI photos and art\growing logo orange.jpg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28601"/>
            <a:ext cx="2694387" cy="10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Randy.Seagraves\Desktop\LGEG MASTER\LGEG logos\LGEG 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1763"/>
            <a:ext cx="7042641" cy="38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9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3" y="1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67" name="Title 1"/>
          <p:cNvSpPr>
            <a:spLocks noGrp="1"/>
          </p:cNvSpPr>
          <p:nvPr>
            <p:ph type="title"/>
          </p:nvPr>
        </p:nvSpPr>
        <p:spPr>
          <a:xfrm>
            <a:off x="2362200" y="685800"/>
            <a:ext cx="6941256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B0F0"/>
                </a:solidFill>
                <a:latin typeface="Love Ya Like A Sister" pitchFamily="2" charset="0"/>
              </a:rPr>
              <a:t>Food Exposure</a:t>
            </a:r>
          </a:p>
        </p:txBody>
      </p:sp>
      <p:pic>
        <p:nvPicPr>
          <p:cNvPr id="44646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028826"/>
            <a:ext cx="3094567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0353">
            <a:off x="376332" y="220669"/>
            <a:ext cx="2391065" cy="165749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734" y="2254251"/>
            <a:ext cx="6019800" cy="3603625"/>
          </a:xfrm>
          <a:prstGeom prst="rect">
            <a:avLst/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13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61059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491" name="Picture 10" descr="http://wechoosehealthy.com/wp-content/uploads/2011/08/carrots-smal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0207">
            <a:off x="5215996" y="3875618"/>
            <a:ext cx="3432175" cy="3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7734" y="838200"/>
            <a:ext cx="4030133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carrots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leaf lettuce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broccoli</a:t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potatoes</a:t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 err="1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swiss</a:t>
            </a: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 chard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bell pepper</a:t>
            </a: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149600" y="838200"/>
            <a:ext cx="555413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Cauliflower</a:t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spinach</a:t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 err="1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bok</a:t>
            </a: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 </a:t>
            </a:r>
            <a:r>
              <a:rPr lang="en-US" sz="3000" dirty="0" err="1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choy</a:t>
            </a: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/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cherry tomatoes</a:t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sugar snap peas</a:t>
            </a:r>
            <a:b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</a:br>
            <a:r>
              <a:rPr lang="en-US" sz="3000" dirty="0">
                <a:solidFill>
                  <a:srgbClr val="009900"/>
                </a:solidFill>
                <a:latin typeface="Love Ya Like A Sister" pitchFamily="2" charset="0"/>
                <a:cs typeface="+mn-cs"/>
              </a:rPr>
              <a:t>squash</a:t>
            </a:r>
            <a:r>
              <a:rPr lang="en-US" sz="3500" dirty="0">
                <a:solidFill>
                  <a:srgbClr val="F79646">
                    <a:lumMod val="60000"/>
                    <a:lumOff val="40000"/>
                  </a:srgbClr>
                </a:solidFill>
                <a:latin typeface="Love Ya Like A Sister" pitchFamily="2" charset="0"/>
                <a:cs typeface="+mn-cs"/>
              </a:rPr>
              <a:t/>
            </a:r>
            <a:br>
              <a:rPr lang="en-US" sz="3500" dirty="0">
                <a:solidFill>
                  <a:srgbClr val="F79646">
                    <a:lumMod val="60000"/>
                    <a:lumOff val="40000"/>
                  </a:srgbClr>
                </a:solidFill>
                <a:latin typeface="Love Ya Like A Sister" pitchFamily="2" charset="0"/>
                <a:cs typeface="+mn-cs"/>
              </a:rPr>
            </a:br>
            <a:endParaRPr lang="en-US" sz="35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35467" y="228601"/>
            <a:ext cx="748453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3200" u="sng" dirty="0">
                <a:solidFill>
                  <a:srgbClr val="F47E1C"/>
                </a:solidFill>
                <a:latin typeface="Love Ya Like A Sister" pitchFamily="2" charset="0"/>
                <a:cs typeface="+mn-cs"/>
              </a:rPr>
              <a:t>nutrient-dense planting list</a:t>
            </a: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01601" y="5029200"/>
            <a:ext cx="657436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47E1C"/>
                </a:solidFill>
                <a:latin typeface="Love Ya Like A Sister" pitchFamily="2" charset="0"/>
                <a:cs typeface="+mn-cs"/>
              </a:rPr>
              <a:t>(choose 6 to plant in your  </a:t>
            </a:r>
            <a:br>
              <a:rPr lang="en-US" sz="2800" b="1" dirty="0">
                <a:solidFill>
                  <a:srgbClr val="F47E1C"/>
                </a:solidFill>
                <a:latin typeface="Love Ya Like A Sister" pitchFamily="2" charset="0"/>
                <a:cs typeface="+mn-cs"/>
              </a:rPr>
            </a:br>
            <a:r>
              <a:rPr lang="en-US" sz="2800" b="1" dirty="0">
                <a:solidFill>
                  <a:srgbClr val="F47E1C"/>
                </a:solidFill>
                <a:latin typeface="Love Ya Like A Sister" pitchFamily="2" charset="0"/>
                <a:cs typeface="+mn-cs"/>
              </a:rPr>
              <a:t>       school garden)</a:t>
            </a: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  <a:p>
            <a:pPr eaLnBrk="0" hangingPunct="0">
              <a:defRPr/>
            </a:pPr>
            <a:endParaRPr lang="en-US" sz="4000" dirty="0">
              <a:solidFill>
                <a:srgbClr val="F79646">
                  <a:lumMod val="60000"/>
                  <a:lumOff val="40000"/>
                </a:srgbClr>
              </a:solidFill>
              <a:latin typeface="Love Ya Like A Sister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9647">
            <a:off x="60679" y="6350"/>
            <a:ext cx="244545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800475"/>
            <a:ext cx="4953000" cy="2941638"/>
          </a:xfrm>
          <a:prstGeom prst="rect">
            <a:avLst/>
          </a:prstGeom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8516" name="Content Placeholder 2"/>
          <p:cNvSpPr txBox="1">
            <a:spLocks/>
          </p:cNvSpPr>
          <p:nvPr/>
        </p:nvSpPr>
        <p:spPr bwMode="auto">
          <a:xfrm>
            <a:off x="1981200" y="-149225"/>
            <a:ext cx="7162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buClr>
                <a:srgbClr val="33CC33"/>
              </a:buClr>
              <a:buSzPct val="120000"/>
              <a:buFont typeface="Arial" pitchFamily="34" charset="0"/>
              <a:buChar char="•"/>
            </a:pPr>
            <a:endParaRPr lang="en-US" altLang="en-US" sz="2700" dirty="0">
              <a:solidFill>
                <a:srgbClr val="000000"/>
              </a:solidFill>
            </a:endParaRPr>
          </a:p>
          <a:p>
            <a:pPr lvl="1" eaLnBrk="1" hangingPunct="1">
              <a:buClr>
                <a:srgbClr val="33CC33"/>
              </a:buClr>
              <a:buSzPct val="140000"/>
              <a:buFont typeface="Arial" pitchFamily="34" charset="0"/>
              <a:buChar char="•"/>
            </a:pPr>
            <a:r>
              <a:rPr lang="en-US" altLang="en-US" sz="2700" b="1" dirty="0">
                <a:solidFill>
                  <a:srgbClr val="000000"/>
                </a:solidFill>
              </a:rPr>
              <a:t>Exposure to new foods:</a:t>
            </a:r>
          </a:p>
          <a:p>
            <a:pPr lvl="2" eaLnBrk="1" hangingPunct="1">
              <a:buClr>
                <a:srgbClr val="33CC33"/>
              </a:buClr>
              <a:buSzPct val="60000"/>
              <a:buFont typeface="Wingdings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</a:rPr>
              <a:t>evaluation of ray, fresh samples </a:t>
            </a:r>
          </a:p>
          <a:p>
            <a:pPr lvl="2" eaLnBrk="1" hangingPunct="1">
              <a:buClr>
                <a:srgbClr val="33CC33"/>
              </a:buClr>
              <a:buSzPct val="60000"/>
              <a:buFont typeface="Wingdings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</a:rPr>
              <a:t>Garden Kitchen recipe demos</a:t>
            </a:r>
          </a:p>
          <a:p>
            <a:pPr lvl="2" eaLnBrk="1" hangingPunct="1">
              <a:buClr>
                <a:srgbClr val="33CC33"/>
              </a:buClr>
              <a:buSzPct val="60000"/>
              <a:buFont typeface="Wingdings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</a:rPr>
              <a:t>engage kids &amp; encourage willingness to include new foods.</a:t>
            </a:r>
          </a:p>
        </p:txBody>
      </p:sp>
      <p:pic>
        <p:nvPicPr>
          <p:cNvPr id="44851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" y="4724401"/>
            <a:ext cx="2508956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457200" y="2124075"/>
            <a:ext cx="9306278" cy="33528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Clr>
                <a:srgbClr val="33CC33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2700" dirty="0" smtClean="0">
              <a:solidFill>
                <a:prstClr val="black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33CC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900" b="1" dirty="0" smtClean="0">
                <a:solidFill>
                  <a:prstClr val="black"/>
                </a:solidFill>
              </a:rPr>
              <a:t>Research shows children share those food experiences at home.</a:t>
            </a:r>
            <a:br>
              <a:rPr lang="en-US" sz="3900" b="1" dirty="0" smtClean="0">
                <a:solidFill>
                  <a:prstClr val="black"/>
                </a:solidFill>
              </a:rPr>
            </a:br>
            <a:endParaRPr lang="en-US" sz="3900" b="1" dirty="0" smtClean="0">
              <a:solidFill>
                <a:prstClr val="black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33CC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900" b="1" dirty="0" smtClean="0">
                <a:solidFill>
                  <a:prstClr val="black"/>
                </a:solidFill>
              </a:rPr>
              <a:t>Classroom </a:t>
            </a:r>
            <a:r>
              <a:rPr lang="en-US" sz="3900" b="1" dirty="0">
                <a:solidFill>
                  <a:prstClr val="black"/>
                </a:solidFill>
              </a:rPr>
              <a:t>&amp; kid-friendly recipes</a:t>
            </a:r>
          </a:p>
          <a:p>
            <a:pPr lvl="2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900" dirty="0">
                <a:solidFill>
                  <a:prstClr val="black"/>
                </a:solidFill>
              </a:rPr>
              <a:t>Limited set-up space, </a:t>
            </a:r>
            <a:r>
              <a:rPr lang="en-US" sz="2900" dirty="0" smtClean="0">
                <a:solidFill>
                  <a:prstClr val="black"/>
                </a:solidFill>
              </a:rPr>
              <a:t>cooking</a:t>
            </a:r>
            <a:br>
              <a:rPr lang="en-US" sz="2900" dirty="0" smtClean="0">
                <a:solidFill>
                  <a:prstClr val="black"/>
                </a:solidFill>
              </a:rPr>
            </a:br>
            <a:r>
              <a:rPr lang="en-US" sz="2900" dirty="0" smtClean="0">
                <a:solidFill>
                  <a:prstClr val="black"/>
                </a:solidFill>
              </a:rPr>
              <a:t>equipment</a:t>
            </a:r>
            <a:r>
              <a:rPr lang="en-US" sz="2900" dirty="0">
                <a:solidFill>
                  <a:prstClr val="black"/>
                </a:solidFill>
              </a:rPr>
              <a:t>, and time</a:t>
            </a:r>
          </a:p>
          <a:p>
            <a:pPr lvl="2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900" dirty="0">
                <a:solidFill>
                  <a:prstClr val="black"/>
                </a:solidFill>
              </a:rPr>
              <a:t>Cooking skills</a:t>
            </a:r>
          </a:p>
          <a:p>
            <a:pPr lvl="2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900" dirty="0">
                <a:solidFill>
                  <a:prstClr val="black"/>
                </a:solidFill>
              </a:rPr>
              <a:t>Model healthful food choices</a:t>
            </a:r>
            <a:br>
              <a:rPr lang="en-US" sz="2900" dirty="0">
                <a:solidFill>
                  <a:prstClr val="black"/>
                </a:solidFill>
              </a:rPr>
            </a:br>
            <a:r>
              <a:rPr lang="en-US" sz="2900" dirty="0">
                <a:solidFill>
                  <a:prstClr val="black"/>
                </a:solidFill>
              </a:rPr>
              <a:t>&amp; safe kitchen practices</a:t>
            </a:r>
          </a:p>
          <a:p>
            <a:pPr lvl="1" fontAlgn="auto">
              <a:spcAft>
                <a:spcPts val="0"/>
              </a:spcAft>
              <a:buClr>
                <a:srgbClr val="33CC33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664057">
            <a:off x="333022" y="3744913"/>
            <a:ext cx="2163234" cy="276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5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7" name="Picture 1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 rot="278887">
            <a:off x="3124200" y="244475"/>
            <a:ext cx="5188656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990600" y="1609725"/>
            <a:ext cx="8021637" cy="198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500" dirty="0" smtClean="0">
                <a:solidFill>
                  <a:srgbClr val="00B0F0"/>
                </a:solidFill>
                <a:effectLst>
                  <a:glow rad="533400">
                    <a:prstClr val="white">
                      <a:alpha val="75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  <a:t>first food exposures</a:t>
            </a:r>
            <a:br>
              <a:rPr lang="en-US" altLang="en-US" sz="4500" dirty="0" smtClean="0">
                <a:solidFill>
                  <a:srgbClr val="00B0F0"/>
                </a:solidFill>
                <a:effectLst>
                  <a:glow rad="533400">
                    <a:prstClr val="white">
                      <a:alpha val="75000"/>
                    </a:prst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</a:br>
            <a:endParaRPr lang="en-US" altLang="en-US" sz="4500" dirty="0" smtClean="0">
              <a:solidFill>
                <a:srgbClr val="00B0F0"/>
              </a:solidFill>
              <a:effectLst>
                <a:glow rad="533400">
                  <a:prstClr val="white">
                    <a:alpha val="75000"/>
                  </a:prst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ove Ya Like A Sister" pitchFamily="2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584104" y="2895600"/>
            <a:ext cx="8001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70" tIns="31734" rIns="63470" bIns="31734"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700">
                <a:solidFill>
                  <a:srgbClr val="33CC33"/>
                </a:solidFill>
                <a:latin typeface="+mn-lt"/>
                <a:ea typeface="+mn-ea"/>
                <a:cs typeface="+mn-cs"/>
              </a:defRPr>
            </a:lvl1pPr>
            <a:lvl2pPr marL="38083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rgbClr val="FFFFFF"/>
                </a:solidFill>
                <a:latin typeface="+mn-lt"/>
              </a:defRPr>
            </a:lvl2pPr>
            <a:lvl3pPr marL="76167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300">
                <a:solidFill>
                  <a:srgbClr val="FFFFFF"/>
                </a:solidFill>
                <a:latin typeface="+mn-lt"/>
              </a:defRPr>
            </a:lvl3pPr>
            <a:lvl4pPr marL="1142503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4pPr>
            <a:lvl5pPr marL="152332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5pPr>
            <a:lvl6pPr marL="1904162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6pPr>
            <a:lvl7pPr marL="2284997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7pPr>
            <a:lvl8pPr marL="2665827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8pPr>
            <a:lvl9pPr marL="3046658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FFFFFF"/>
                </a:solidFill>
                <a:latin typeface="+mn-lt"/>
              </a:defRPr>
            </a:lvl9pPr>
          </a:lstStyle>
          <a:p>
            <a:pPr algn="r">
              <a:defRPr/>
            </a:pPr>
            <a:r>
              <a:rPr lang="en-US" altLang="en-US" sz="4500" kern="0" dirty="0" smtClean="0">
                <a:effectLst>
                  <a:glow rad="3175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  <a:t>- raw sample</a:t>
            </a:r>
            <a:br>
              <a:rPr lang="en-US" altLang="en-US" sz="4500" kern="0" dirty="0" smtClean="0">
                <a:effectLst>
                  <a:glow rad="3175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</a:br>
            <a:r>
              <a:rPr lang="en-US" altLang="en-US" sz="4500" kern="0" dirty="0" smtClean="0">
                <a:effectLst>
                  <a:glow rad="3175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  <a:t>during Journal</a:t>
            </a:r>
            <a:br>
              <a:rPr lang="en-US" altLang="en-US" sz="4500" kern="0" dirty="0" smtClean="0">
                <a:effectLst>
                  <a:glow rad="3175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</a:br>
            <a:r>
              <a:rPr lang="en-US" altLang="en-US" sz="4500" kern="0" dirty="0" smtClean="0">
                <a:effectLst>
                  <a:glow rad="3175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ove Ya Like A Sister" pitchFamily="2" charset="0"/>
              </a:rPr>
              <a:t>time</a:t>
            </a:r>
            <a:endParaRPr lang="en-US" altLang="en-US" sz="4500" kern="0" dirty="0">
              <a:effectLst>
                <a:glow rad="317500">
                  <a:prstClr val="white"/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Love Ya Like A Sister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 rot="599948">
            <a:off x="3231445" y="4935539"/>
            <a:ext cx="4341989" cy="171132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81211">
            <a:off x="2921000" y="160338"/>
            <a:ext cx="6206067" cy="648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9647">
            <a:off x="60679" y="198438"/>
            <a:ext cx="244545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14301" y="1371600"/>
            <a:ext cx="5105400" cy="2895600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4200" dirty="0" smtClean="0">
                <a:solidFill>
                  <a:srgbClr val="FF9900"/>
                </a:solidFill>
                <a:latin typeface="Love Ya Like A Sister" pitchFamily="2" charset="0"/>
              </a:rPr>
              <a:t/>
            </a:r>
            <a:br>
              <a:rPr lang="en-US" altLang="en-US" sz="4200" dirty="0" smtClean="0">
                <a:solidFill>
                  <a:srgbClr val="FF9900"/>
                </a:solidFill>
                <a:latin typeface="Love Ya Like A Sister" pitchFamily="2" charset="0"/>
              </a:rPr>
            </a:br>
            <a:r>
              <a:rPr lang="en-US" altLang="en-US" sz="4200" dirty="0" smtClean="0">
                <a:solidFill>
                  <a:srgbClr val="FF9900"/>
                </a:solidFill>
                <a:latin typeface="Love Ya Like A Sister" pitchFamily="2" charset="0"/>
              </a:rPr>
              <a:t>Garden</a:t>
            </a:r>
            <a:br>
              <a:rPr lang="en-US" altLang="en-US" sz="4200" dirty="0" smtClean="0">
                <a:solidFill>
                  <a:srgbClr val="FF9900"/>
                </a:solidFill>
                <a:latin typeface="Love Ya Like A Sister" pitchFamily="2" charset="0"/>
              </a:rPr>
            </a:br>
            <a:r>
              <a:rPr lang="en-US" altLang="en-US" sz="4200" dirty="0" smtClean="0">
                <a:solidFill>
                  <a:srgbClr val="FF9900"/>
                </a:solidFill>
                <a:latin typeface="Love Ya Like A Sister" pitchFamily="2" charset="0"/>
              </a:rPr>
              <a:t>Kitchen</a:t>
            </a:r>
            <a:br>
              <a:rPr lang="en-US" altLang="en-US" sz="4200" dirty="0" smtClean="0">
                <a:solidFill>
                  <a:srgbClr val="FF9900"/>
                </a:solidFill>
                <a:latin typeface="Love Ya Like A Sister" pitchFamily="2" charset="0"/>
              </a:rPr>
            </a:br>
            <a:r>
              <a:rPr lang="en-US" altLang="en-US" sz="3500" dirty="0" smtClean="0">
                <a:solidFill>
                  <a:srgbClr val="92D050"/>
                </a:solidFill>
                <a:latin typeface="Love Ya Like A Sister" pitchFamily="2" charset="0"/>
              </a:rPr>
              <a:t>recipe</a:t>
            </a:r>
            <a:br>
              <a:rPr lang="en-US" altLang="en-US" sz="3500" dirty="0" smtClean="0">
                <a:solidFill>
                  <a:srgbClr val="92D050"/>
                </a:solidFill>
                <a:latin typeface="Love Ya Like A Sister" pitchFamily="2" charset="0"/>
              </a:rPr>
            </a:br>
            <a:r>
              <a:rPr lang="en-US" altLang="en-US" sz="3500" dirty="0" smtClean="0">
                <a:solidFill>
                  <a:srgbClr val="92D050"/>
                </a:solidFill>
                <a:latin typeface="Love Ya Like A Sister" pitchFamily="2" charset="0"/>
              </a:rPr>
              <a:t>demos</a:t>
            </a:r>
          </a:p>
        </p:txBody>
      </p:sp>
      <p:sp>
        <p:nvSpPr>
          <p:cNvPr id="450565" name="Rectangle 6"/>
          <p:cNvSpPr>
            <a:spLocks noChangeArrowheads="1"/>
          </p:cNvSpPr>
          <p:nvPr/>
        </p:nvSpPr>
        <p:spPr bwMode="auto">
          <a:xfrm>
            <a:off x="201789" y="6497639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u="sng">
                <a:solidFill>
                  <a:srgbClr val="000000"/>
                </a:solidFill>
                <a:hlinkClick r:id="rId5"/>
              </a:rPr>
              <a:t>http://jmgkids.us/garden-kitchen-recipe-demos/</a:t>
            </a:r>
            <a:endParaRPr lang="en-US" alt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1302982">
            <a:off x="-1446389" y="-5532438"/>
            <a:ext cx="11607801" cy="1183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81211">
            <a:off x="2921000" y="160338"/>
            <a:ext cx="6206067" cy="648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0353">
            <a:off x="50152" y="363167"/>
            <a:ext cx="2186223" cy="151549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952750"/>
            <a:ext cx="5393267" cy="3227388"/>
          </a:xfrm>
          <a:prstGeom prst="rect">
            <a:avLst/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515533" y="-82550"/>
            <a:ext cx="7704667" cy="28956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en-US" sz="3500" b="1" dirty="0" smtClean="0">
                <a:solidFill>
                  <a:srgbClr val="009900"/>
                </a:solidFill>
                <a:effectLst>
                  <a:glow rad="228600">
                    <a:prstClr val="white">
                      <a:lumMod val="95000"/>
                    </a:prstClr>
                  </a:glow>
                  <a:outerShdw blurRad="876300" dist="38100" dir="2700000" sx="95000" sy="95000" algn="tl" rotWithShape="0">
                    <a:prstClr val="white">
                      <a:alpha val="10000"/>
                    </a:prstClr>
                  </a:outerShdw>
                </a:effectLst>
                <a:latin typeface="Love Ya Like A Sister" pitchFamily="2" charset="0"/>
              </a:rPr>
              <a:t>Fresh sample prep &amp; Garden   </a:t>
            </a:r>
            <a:br>
              <a:rPr lang="en-US" altLang="en-US" sz="3500" b="1" dirty="0" smtClean="0">
                <a:solidFill>
                  <a:srgbClr val="009900"/>
                </a:solidFill>
                <a:effectLst>
                  <a:glow rad="228600">
                    <a:prstClr val="white">
                      <a:lumMod val="95000"/>
                    </a:prstClr>
                  </a:glow>
                  <a:outerShdw blurRad="876300" dist="38100" dir="2700000" sx="95000" sy="95000" algn="tl" rotWithShape="0">
                    <a:prstClr val="white">
                      <a:alpha val="10000"/>
                    </a:prstClr>
                  </a:outerShdw>
                </a:effectLst>
                <a:latin typeface="Love Ya Like A Sister" pitchFamily="2" charset="0"/>
              </a:rPr>
            </a:br>
            <a:r>
              <a:rPr lang="en-US" altLang="en-US" sz="3500" b="1" dirty="0" smtClean="0">
                <a:solidFill>
                  <a:srgbClr val="009900"/>
                </a:solidFill>
                <a:effectLst>
                  <a:glow rad="228600">
                    <a:prstClr val="white">
                      <a:lumMod val="95000"/>
                    </a:prstClr>
                  </a:glow>
                  <a:outerShdw blurRad="876300" dist="38100" dir="2700000" sx="95000" sy="95000" algn="tl" rotWithShape="0">
                    <a:prstClr val="white">
                      <a:alpha val="10000"/>
                    </a:prstClr>
                  </a:outerShdw>
                </a:effectLst>
                <a:latin typeface="Love Ya Like A Sister" pitchFamily="2" charset="0"/>
              </a:rPr>
              <a:t>      Kitchen Recipe Demos</a:t>
            </a:r>
            <a:r>
              <a:rPr lang="en-US" altLang="en-US" sz="3500" dirty="0">
                <a:solidFill>
                  <a:srgbClr val="FF9900"/>
                </a:solidFill>
                <a:effectLst>
                  <a:glow rad="228600">
                    <a:prstClr val="white">
                      <a:lumMod val="95000"/>
                    </a:prstClr>
                  </a:glow>
                  <a:outerShdw blurRad="876300" dist="38100" dir="2700000" sx="95000" sy="95000" algn="tl" rotWithShape="0">
                    <a:prstClr val="white">
                      <a:alpha val="10000"/>
                    </a:prstClr>
                  </a:outerShdw>
                </a:effectLst>
                <a:latin typeface="Love Ya Like A Sister" pitchFamily="2" charset="0"/>
              </a:rPr>
              <a:t/>
            </a:r>
            <a:br>
              <a:rPr lang="en-US" altLang="en-US" sz="3500" dirty="0">
                <a:solidFill>
                  <a:srgbClr val="FF9900"/>
                </a:solidFill>
                <a:effectLst>
                  <a:glow rad="228600">
                    <a:prstClr val="white">
                      <a:lumMod val="95000"/>
                    </a:prstClr>
                  </a:glow>
                  <a:outerShdw blurRad="876300" dist="38100" dir="2700000" sx="95000" sy="95000" algn="tl" rotWithShape="0">
                    <a:prstClr val="white">
                      <a:alpha val="10000"/>
                    </a:prstClr>
                  </a:outerShdw>
                </a:effectLst>
                <a:latin typeface="Love Ya Like A Sister" pitchFamily="2" charset="0"/>
              </a:rPr>
            </a:br>
            <a:r>
              <a:rPr lang="en-US" altLang="en-US" sz="3500" dirty="0" smtClean="0">
                <a:solidFill>
                  <a:srgbClr val="FF9900"/>
                </a:solidFill>
                <a:effectLst>
                  <a:glow rad="228600">
                    <a:prstClr val="white">
                      <a:lumMod val="95000"/>
                    </a:prstClr>
                  </a:glow>
                  <a:outerShdw blurRad="876300" dist="38100" dir="2700000" sx="95000" sy="95000" algn="tl" rotWithShape="0">
                    <a:prstClr val="white">
                      <a:alpha val="10000"/>
                    </a:prstClr>
                  </a:outerShdw>
                </a:effectLst>
                <a:latin typeface="Love Ya Like A Sister" pitchFamily="2" charset="0"/>
              </a:rPr>
              <a:t>     have been led by many different partners including:</a:t>
            </a:r>
            <a:endParaRPr lang="en-US" altLang="en-US" sz="3500" dirty="0" smtClean="0">
              <a:solidFill>
                <a:srgbClr val="92D050"/>
              </a:solidFill>
              <a:effectLst>
                <a:glow rad="228600">
                  <a:prstClr val="white">
                    <a:lumMod val="95000"/>
                  </a:prstClr>
                </a:glow>
                <a:outerShdw blurRad="876300" dist="38100" dir="2700000" sx="95000" sy="95000" algn="tl" rotWithShape="0">
                  <a:prstClr val="white">
                    <a:alpha val="10000"/>
                  </a:prstClr>
                </a:outerShdw>
              </a:effectLst>
              <a:latin typeface="Love Ya Like A Sist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32903">
            <a:off x="5486401" y="3059113"/>
            <a:ext cx="3468511" cy="400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 dirty="0">
              <a:solidFill>
                <a:srgbClr val="008000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8000"/>
                </a:solidFill>
              </a:rPr>
              <a:t>Cafeteria staff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8000"/>
                </a:solidFill>
              </a:rPr>
              <a:t>Room moms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8000"/>
                </a:solidFill>
              </a:rPr>
              <a:t>PTO Parent Committee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8000"/>
                </a:solidFill>
              </a:rPr>
              <a:t>Volunteer organizations</a:t>
            </a:r>
            <a:br>
              <a:rPr lang="en-US" sz="1900" dirty="0">
                <a:solidFill>
                  <a:srgbClr val="008000"/>
                </a:solidFill>
              </a:rPr>
            </a:br>
            <a:r>
              <a:rPr lang="en-US" sz="1900" dirty="0">
                <a:solidFill>
                  <a:srgbClr val="008000"/>
                </a:solidFill>
              </a:rPr>
              <a:t>(like Junior League, Lions Club)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8000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8000"/>
                </a:solidFill>
              </a:rPr>
              <a:t>Coaching by local Extension agents/volunteers.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8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008000"/>
                </a:solidFill>
              </a:rPr>
              <a:t>Under supervision of </a:t>
            </a:r>
            <a:br>
              <a:rPr lang="en-US" sz="1800" i="1" dirty="0">
                <a:solidFill>
                  <a:srgbClr val="008000"/>
                </a:solidFill>
              </a:rPr>
            </a:br>
            <a:r>
              <a:rPr lang="en-US" sz="1800" i="1" dirty="0">
                <a:solidFill>
                  <a:srgbClr val="008000"/>
                </a:solidFill>
              </a:rPr>
              <a:t>certified food handler.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7162800" cy="496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-914400" y="-147221"/>
            <a:ext cx="9829800" cy="9854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Biggest Health Challenges</a:t>
            </a:r>
            <a:endParaRPr kumimoji="0" lang="en-US" sz="5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8"/>
          <p:cNvSpPr txBox="1">
            <a:spLocks/>
          </p:cNvSpPr>
          <p:nvPr/>
        </p:nvSpPr>
        <p:spPr>
          <a:xfrm rot="16200000">
            <a:off x="6533357" y="4363243"/>
            <a:ext cx="4367211" cy="365125"/>
          </a:xfrm>
          <a:prstGeom prst="rect">
            <a:avLst/>
          </a:prstGeom>
        </p:spPr>
        <p:txBody>
          <a:bodyPr/>
          <a:lstStyle>
            <a:lvl1pPr marL="0" algn="l" rtl="0" latinLnBrk="0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>
                <a:solidFill>
                  <a:schemeClr val="bg1"/>
                </a:solidFill>
              </a:rPr>
              <a:t>2018 National JMG® Leader Training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1077517">
            <a:off x="427567" y="1495426"/>
            <a:ext cx="4107744" cy="595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 rot="21412742">
            <a:off x="3788834" y="160339"/>
            <a:ext cx="4782255" cy="699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9647">
            <a:off x="60679" y="198438"/>
            <a:ext cx="244545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5466645" y="61914"/>
            <a:ext cx="3656189" cy="684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38800" y="1695450"/>
            <a:ext cx="3352800" cy="514350"/>
          </a:xfrm>
          <a:prstGeom prst="rect">
            <a:avLst/>
          </a:prstGeom>
          <a:solidFill>
            <a:srgbClr val="00B0F0">
              <a:alpha val="3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3465" tIns="31730" rIns="63465" bIns="3173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00">
              <a:solidFill>
                <a:srgbClr val="33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4" descr="C:\Users\Randy.Seagraves\Desktop\boy salad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022" y="3189288"/>
            <a:ext cx="3870678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 rot="21015933">
            <a:off x="2596462" y="-155382"/>
            <a:ext cx="5080000" cy="714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3657600" y="1247775"/>
            <a:ext cx="4800600" cy="692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9647">
            <a:off x="-105907" y="602305"/>
            <a:ext cx="2027508" cy="140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5" y="1854200"/>
            <a:ext cx="4511323" cy="284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578" y="2548467"/>
            <a:ext cx="3227212" cy="2465212"/>
          </a:xfrm>
          <a:prstGeom prst="rect">
            <a:avLst/>
          </a:prstGeom>
          <a:ln w="38100" cap="sq">
            <a:solidFill>
              <a:srgbClr val="92D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659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>
            <a:fillRect/>
          </a:stretch>
        </p:blipFill>
        <p:spPr bwMode="auto">
          <a:xfrm>
            <a:off x="2057400" y="4919134"/>
            <a:ext cx="2692400" cy="13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873978" y="1109134"/>
            <a:ext cx="3846689" cy="1490133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  <a:t>Research shows physical activity breaks can improve academic performance.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9" y="1117601"/>
            <a:ext cx="4735780" cy="358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7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1364814">
            <a:off x="160867" y="404990"/>
            <a:ext cx="5506156" cy="705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3640667" y="2142066"/>
            <a:ext cx="5465234" cy="700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10200" y="643467"/>
            <a:ext cx="3846689" cy="1490133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  <a:t>Weekly featured</a:t>
            </a:r>
            <a:b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</a:br>
            <a: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  <a:t> </a:t>
            </a:r>
            <a:r>
              <a:rPr lang="en-US" sz="3911" dirty="0">
                <a:solidFill>
                  <a:srgbClr val="33CC33"/>
                </a:solidFill>
                <a:latin typeface="Love Ya Like A Sister" panose="02000000000000000000" pitchFamily="2" charset="0"/>
              </a:rPr>
              <a:t>brain</a:t>
            </a:r>
            <a: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  <a:t> &amp; </a:t>
            </a:r>
            <a:b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</a:br>
            <a:r>
              <a:rPr lang="en-US" sz="3911" dirty="0">
                <a:solidFill>
                  <a:srgbClr val="33CC33"/>
                </a:solidFill>
                <a:latin typeface="Love Ya Like A Sister" panose="02000000000000000000" pitchFamily="2" charset="0"/>
              </a:rPr>
              <a:t>body</a:t>
            </a:r>
            <a: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  <a:t> boosting</a:t>
            </a:r>
            <a:b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</a:br>
            <a:r>
              <a:rPr lang="en-US" sz="3911" dirty="0">
                <a:solidFill>
                  <a:srgbClr val="0000CC"/>
                </a:solidFill>
                <a:latin typeface="Love Ya Like A Sister" panose="02000000000000000000" pitchFamily="2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7575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" y="-1"/>
            <a:ext cx="9144000" cy="6881813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2721458" y="329821"/>
            <a:ext cx="6438418" cy="4827214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543454" y="1654185"/>
            <a:ext cx="459212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70526">
            <a:off x="8299328" y="3833479"/>
            <a:ext cx="575264" cy="25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 rot="20255690">
            <a:off x="934249" y="3287190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B050"/>
                </a:solidFill>
                <a:latin typeface="Love Ya Like A Sister" panose="02000000000000000000" pitchFamily="2" charset="0"/>
              </a:rPr>
              <a:t>a</a:t>
            </a:r>
            <a:r>
              <a:rPr lang="en-US" sz="5400" dirty="0" smtClean="0">
                <a:solidFill>
                  <a:srgbClr val="00B050"/>
                </a:solidFill>
                <a:latin typeface="Love Ya Like A Sister" panose="02000000000000000000" pitchFamily="2" charset="0"/>
              </a:rPr>
              <a:t>ppendix:</a:t>
            </a:r>
            <a:endParaRPr lang="en-US" sz="5400" dirty="0">
              <a:solidFill>
                <a:srgbClr val="00B050"/>
              </a:solidFill>
              <a:latin typeface="Love Ya Like A Sister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7015">
            <a:off x="3176336" y="424993"/>
            <a:ext cx="4144976" cy="551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3526" y="225869"/>
            <a:ext cx="4276455" cy="580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11549" y="225869"/>
            <a:ext cx="3352797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numCol="1">
            <a:norm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Intro letter to parents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12512">
            <a:off x="4525992" y="-50187"/>
            <a:ext cx="4800976" cy="632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234188" y="1643605"/>
            <a:ext cx="3352797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prstClr val="white"/>
                </a:solidFill>
              </a:rPr>
              <a:t>weekly update  letters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23013">
            <a:off x="5569363" y="2980313"/>
            <a:ext cx="4653536" cy="6107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0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5" grpId="0" build="p" animBg="1"/>
      <p:bldP spid="16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" y="-1"/>
            <a:ext cx="9144000" cy="6881813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2721458" y="329821"/>
            <a:ext cx="6438418" cy="4827214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543454" y="1654185"/>
            <a:ext cx="459212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70526">
            <a:off x="8299328" y="3833479"/>
            <a:ext cx="575264" cy="25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 rot="20255690">
            <a:off x="934249" y="3287190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B050"/>
                </a:solidFill>
                <a:latin typeface="Love Ya Like A Sister" panose="02000000000000000000" pitchFamily="2" charset="0"/>
              </a:rPr>
              <a:t>a</a:t>
            </a:r>
            <a:r>
              <a:rPr lang="en-US" sz="5400" dirty="0" smtClean="0">
                <a:solidFill>
                  <a:srgbClr val="00B050"/>
                </a:solidFill>
                <a:latin typeface="Love Ya Like A Sister" panose="02000000000000000000" pitchFamily="2" charset="0"/>
              </a:rPr>
              <a:t>ppendix:</a:t>
            </a:r>
            <a:endParaRPr lang="en-US" sz="5400" dirty="0">
              <a:solidFill>
                <a:srgbClr val="00B050"/>
              </a:solidFill>
              <a:latin typeface="Love Ya Like A Sister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7015">
            <a:off x="3176336" y="424993"/>
            <a:ext cx="4144976" cy="551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3526" y="225869"/>
            <a:ext cx="4276455" cy="580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11549" y="225869"/>
            <a:ext cx="3352797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numCol="1">
            <a:norm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Intro letter to parents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12512">
            <a:off x="4525992" y="-50187"/>
            <a:ext cx="4800976" cy="632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234188" y="1643605"/>
            <a:ext cx="3352797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prstClr val="white"/>
                </a:solidFill>
              </a:rPr>
              <a:t>weekly update  letters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23013">
            <a:off x="5569363" y="2980313"/>
            <a:ext cx="4653536" cy="6107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6422">
            <a:off x="3245583" y="806475"/>
            <a:ext cx="7433772" cy="625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52401" y="108527"/>
            <a:ext cx="4181126" cy="11107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100" dirty="0" smtClean="0">
                <a:solidFill>
                  <a:prstClr val="black"/>
                </a:solidFill>
              </a:rPr>
              <a:t>If you have access to volunteers, this page lays out specific tasks you can assign them to help: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43600" y="4953000"/>
            <a:ext cx="1183832" cy="812906"/>
          </a:xfrm>
          <a:prstGeom prst="ellipse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17794" y="3384672"/>
            <a:ext cx="1183832" cy="812906"/>
          </a:xfrm>
          <a:prstGeom prst="ellipse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76048" y="2177005"/>
            <a:ext cx="1183832" cy="812906"/>
          </a:xfrm>
          <a:prstGeom prst="ellipse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33" y="-36513"/>
            <a:ext cx="7648222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Oval 1"/>
          <p:cNvSpPr>
            <a:spLocks noChangeArrowheads="1"/>
          </p:cNvSpPr>
          <p:nvPr/>
        </p:nvSpPr>
        <p:spPr bwMode="auto">
          <a:xfrm>
            <a:off x="5452534" y="76201"/>
            <a:ext cx="430389" cy="3460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rgbClr val="33CC33"/>
                </a:solidFill>
                <a:latin typeface="Albertus Medium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lbertus Medium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lbertus Medium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lbertus Medium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lbertus Medium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4294967295"/>
          </p:nvPr>
        </p:nvSpPr>
        <p:spPr>
          <a:xfrm>
            <a:off x="304800" y="228600"/>
            <a:ext cx="4953000" cy="6629400"/>
          </a:xfrm>
          <a:prstGeom prst="rect">
            <a:avLst/>
          </a:prstGeom>
        </p:spPr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C:\Users\Randy.Seagraves\Desktop\LGEG MASTER\AFRI\2012 march photo shoot\DSC_01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5867400" cy="438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2116">
            <a:off x="-73827" y="533400"/>
            <a:ext cx="45573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6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4294967295"/>
          </p:nvPr>
        </p:nvSpPr>
        <p:spPr>
          <a:xfrm>
            <a:off x="304800" y="228600"/>
            <a:ext cx="4754880" cy="6324600"/>
          </a:xfrm>
          <a:prstGeom prst="rect">
            <a:avLst/>
          </a:prstGeom>
        </p:spPr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110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67" y="76200"/>
            <a:ext cx="850449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34709" y="0"/>
            <a:ext cx="887306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6000" b="1" dirty="0" smtClean="0">
                <a:solidFill>
                  <a:srgbClr val="0000FF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Add your group &amp; print</a:t>
            </a:r>
            <a:br>
              <a:rPr lang="en-US" sz="6000" b="1" dirty="0" smtClean="0">
                <a:solidFill>
                  <a:srgbClr val="0000FF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b="1" dirty="0" smtClean="0">
                <a:solidFill>
                  <a:srgbClr val="0000FF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group registration</a:t>
            </a:r>
            <a:br>
              <a:rPr lang="en-US" sz="6000" b="1" dirty="0" smtClean="0">
                <a:solidFill>
                  <a:srgbClr val="0000FF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b="1" dirty="0" smtClean="0">
                <a:solidFill>
                  <a:srgbClr val="0000FF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certificate</a:t>
            </a:r>
            <a:endParaRPr lang="en-US" sz="6000" b="1" dirty="0">
              <a:solidFill>
                <a:srgbClr val="0000FF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3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5" name="Rectangle 3"/>
          <p:cNvSpPr>
            <a:spLocks noGrp="1" noChangeArrowheads="1"/>
          </p:cNvSpPr>
          <p:nvPr>
            <p:ph type="body" sz="quarter" idx="11"/>
          </p:nvPr>
        </p:nvSpPr>
        <p:spPr>
          <a:xfrm>
            <a:off x="552450" y="1295400"/>
            <a:ext cx="6324600" cy="3810000"/>
          </a:xfrm>
        </p:spPr>
        <p:txBody>
          <a:bodyPr>
            <a:noAutofit/>
          </a:bodyPr>
          <a:lstStyle/>
          <a:p>
            <a:pPr>
              <a:buClr>
                <a:srgbClr val="FF7C80"/>
              </a:buClr>
              <a:buSzPct val="125000"/>
            </a:pPr>
            <a:r>
              <a:rPr lang="en-US" altLang="en-US" sz="3200" dirty="0" smtClean="0">
                <a:solidFill>
                  <a:srgbClr val="0000FF"/>
                </a:solidFill>
              </a:rPr>
              <a:t>Be eligible for </a:t>
            </a:r>
            <a:r>
              <a:rPr lang="en-US" altLang="en-US" sz="3200" dirty="0" err="1" smtClean="0">
                <a:solidFill>
                  <a:srgbClr val="0000FF"/>
                </a:solidFill>
              </a:rPr>
              <a:t>give-aways</a:t>
            </a:r>
            <a:r>
              <a:rPr lang="en-US" altLang="en-US" sz="3200" dirty="0" smtClean="0">
                <a:solidFill>
                  <a:srgbClr val="0000FF"/>
                </a:solidFill>
              </a:rPr>
              <a:t> </a:t>
            </a:r>
          </a:p>
          <a:p>
            <a:pPr>
              <a:buClr>
                <a:srgbClr val="FF7C80"/>
              </a:buClr>
              <a:buSzPct val="125000"/>
            </a:pPr>
            <a:r>
              <a:rPr lang="en-US" altLang="en-US" sz="3200" dirty="0" smtClean="0">
                <a:solidFill>
                  <a:srgbClr val="009900"/>
                </a:solidFill>
              </a:rPr>
              <a:t>It’s free, doesn’t obligate youth to complete program.</a:t>
            </a:r>
          </a:p>
          <a:p>
            <a:pPr>
              <a:buClr>
                <a:srgbClr val="FF7C80"/>
              </a:buClr>
              <a:buSzPct val="125000"/>
            </a:pPr>
            <a:r>
              <a:rPr lang="en-US" altLang="en-US" sz="3200" dirty="0" smtClean="0">
                <a:solidFill>
                  <a:srgbClr val="0000CC"/>
                </a:solidFill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</a:rPr>
              <a:t>Allows youths in your group to earn recognition certifications</a:t>
            </a:r>
            <a:r>
              <a:rPr lang="en-US" altLang="en-US" sz="250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/>
            <a:r>
              <a:rPr lang="en-US" altLang="en-US" sz="4800" b="1" dirty="0" smtClean="0">
                <a:solidFill>
                  <a:srgbClr val="F47E1C"/>
                </a:solidFill>
              </a:rPr>
              <a:t>Why Should Classes Register?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8100"/>
            <a:ext cx="7562850" cy="6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mantisleft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5600" y="4695825"/>
            <a:ext cx="1783169" cy="219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5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608">
        <p:fade/>
      </p:transition>
    </mc:Choice>
    <mc:Fallback xmlns="">
      <p:transition advTm="106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potato boy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57250"/>
            <a:ext cx="70850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15"/>
          <p:cNvSpPr>
            <a:spLocks noChangeArrowheads="1"/>
          </p:cNvSpPr>
          <p:nvPr/>
        </p:nvSpPr>
        <p:spPr bwMode="auto">
          <a:xfrm>
            <a:off x="6197600" y="857250"/>
            <a:ext cx="2032000" cy="5143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35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spcBef>
                <a:spcPts val="900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spcBef>
                <a:spcPts val="600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spcBef>
                <a:spcPts val="45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fontAlgn="base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3333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59396" name="Picture 8" descr="potato boy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200" y="857250"/>
            <a:ext cx="727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7" name="Group 16"/>
          <p:cNvGrpSpPr>
            <a:grpSpLocks/>
          </p:cNvGrpSpPr>
          <p:nvPr/>
        </p:nvGrpSpPr>
        <p:grpSpPr bwMode="auto">
          <a:xfrm>
            <a:off x="830263" y="914400"/>
            <a:ext cx="7170737" cy="5086350"/>
            <a:chOff x="0" y="-50632"/>
            <a:chExt cx="107545" cy="67827"/>
          </a:xfrm>
        </p:grpSpPr>
        <p:grpSp>
          <p:nvGrpSpPr>
            <p:cNvPr id="59404" name="Group 12"/>
            <p:cNvGrpSpPr>
              <a:grpSpLocks/>
            </p:cNvGrpSpPr>
            <p:nvPr/>
          </p:nvGrpSpPr>
          <p:grpSpPr bwMode="auto">
            <a:xfrm>
              <a:off x="80698" y="-50632"/>
              <a:ext cx="26847" cy="44741"/>
              <a:chOff x="76890" y="-50660"/>
              <a:chExt cx="26848" cy="44770"/>
            </a:xfrm>
          </p:grpSpPr>
          <p:pic>
            <p:nvPicPr>
              <p:cNvPr id="59406" name="Picture 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21" y="-25309"/>
                <a:ext cx="24948" cy="11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7" name="Picture 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76" y="-32358"/>
                <a:ext cx="24691" cy="6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8" name="Picture 3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33" y="-50660"/>
                <a:ext cx="19812" cy="9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09" name="Pictur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0" y="-12531"/>
                <a:ext cx="26848" cy="6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405" name="Rectangle 15"/>
            <p:cNvSpPr>
              <a:spLocks noChangeArrowheads="1"/>
            </p:cNvSpPr>
            <p:nvPr/>
          </p:nvSpPr>
          <p:spPr bwMode="auto">
            <a:xfrm>
              <a:off x="0" y="762"/>
              <a:ext cx="77831" cy="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ts val="135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egoe Print" pitchFamily="2" charset="0"/>
                </a:defRPr>
              </a:lvl1pPr>
              <a:lvl2pPr marL="742950" indent="-285750">
                <a:spcBef>
                  <a:spcPts val="900"/>
                </a:spcBef>
                <a:buFont typeface="Arial" pitchFamily="34" charset="0"/>
                <a:buChar char="•"/>
                <a:defRPr sz="1500">
                  <a:solidFill>
                    <a:schemeClr val="tx1"/>
                  </a:solidFill>
                  <a:latin typeface="Segoe Print" pitchFamily="2" charset="0"/>
                </a:defRPr>
              </a:lvl2pPr>
              <a:lvl3pPr marL="1143000" indent="-228600">
                <a:spcBef>
                  <a:spcPts val="600"/>
                </a:spcBef>
                <a:buFont typeface="Arial" pitchFamily="34" charset="0"/>
                <a:buChar char="•"/>
                <a:defRPr sz="1300">
                  <a:solidFill>
                    <a:schemeClr val="tx1"/>
                  </a:solidFill>
                  <a:latin typeface="Segoe Print" pitchFamily="2" charset="0"/>
                </a:defRPr>
              </a:lvl3pPr>
              <a:lvl4pPr marL="1600200" indent="-228600">
                <a:spcBef>
                  <a:spcPts val="450"/>
                </a:spcBef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4pPr>
              <a:lvl5pPr marL="2057400" indent="-228600">
                <a:spcBef>
                  <a:spcPts val="450"/>
                </a:spcBef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5pPr>
              <a:lvl6pPr marL="25146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6pPr>
              <a:lvl7pPr marL="29718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7pPr>
              <a:lvl8pPr marL="34290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8pPr>
              <a:lvl9pPr marL="3886200" indent="-228600" fontAlgn="base">
                <a:spcBef>
                  <a:spcPts val="450"/>
                </a:spcBef>
                <a:spcAft>
                  <a:spcPct val="0"/>
                </a:spcAft>
                <a:buFont typeface="Arial" pitchFamily="34" charset="0"/>
                <a:buChar char="•"/>
                <a:defRPr sz="1200">
                  <a:solidFill>
                    <a:schemeClr val="tx1"/>
                  </a:solidFill>
                  <a:latin typeface="Segoe Print" pitchFamily="2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200">
                <a:solidFill>
                  <a:srgbClr val="3333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59398" name="Picture 3" descr="JMG w clover logo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563" y="5264150"/>
            <a:ext cx="1701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TextBox 7"/>
          <p:cNvSpPr txBox="1">
            <a:spLocks noChangeArrowheads="1"/>
          </p:cNvSpPr>
          <p:nvPr/>
        </p:nvSpPr>
        <p:spPr bwMode="auto">
          <a:xfrm>
            <a:off x="381000" y="832585"/>
            <a:ext cx="6172200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1600">
                <a:solidFill>
                  <a:srgbClr val="3333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333300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altLang="en-US" sz="2700" dirty="0">
                <a:solidFill>
                  <a:srgbClr val="FFFFFF"/>
                </a:solidFill>
                <a:latin typeface="+mj-lt"/>
                <a:cs typeface="Arial" pitchFamily="34" charset="0"/>
              </a:rPr>
              <a:t>Research Project: </a:t>
            </a:r>
            <a:r>
              <a:rPr lang="en-US" altLang="en-US" sz="2775" b="1" dirty="0">
                <a:solidFill>
                  <a:srgbClr val="FFFFFF"/>
                </a:solidFill>
                <a:latin typeface="+mj-lt"/>
                <a:cs typeface="Arial" pitchFamily="34" charset="0"/>
              </a:rPr>
              <a:t>Texas Grow! Eat! Go!</a:t>
            </a: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-584207" y="1248534"/>
            <a:ext cx="80184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i="1" dirty="0">
                <a:ln>
                  <a:solidFill>
                    <a:srgbClr val="F47E1C"/>
                  </a:solidFill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Expansion/Implementation/Research</a:t>
            </a:r>
          </a:p>
          <a:p>
            <a:pPr algn="ctr"/>
            <a:r>
              <a:rPr lang="en-US" altLang="en-US" sz="2800" i="1" dirty="0">
                <a:ln>
                  <a:solidFill>
                    <a:srgbClr val="F47E1C"/>
                  </a:solidFill>
                </a:ln>
                <a:solidFill>
                  <a:srgbClr val="FFFFFF"/>
                </a:solidFill>
                <a:latin typeface="+mj-lt"/>
                <a:cs typeface="Arial" pitchFamily="34" charset="0"/>
              </a:rPr>
              <a:t>Study Project</a:t>
            </a:r>
          </a:p>
        </p:txBody>
      </p:sp>
      <p:pic>
        <p:nvPicPr>
          <p:cNvPr id="16" name="Picture 2" descr="green logo.jp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513582"/>
            <a:ext cx="1625600" cy="2372868"/>
          </a:xfrm>
          <a:prstGeom prst="rect">
            <a:avLst/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0" y="1714500"/>
            <a:ext cx="17018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2" descr="S:\PICTURES\00 Other Logos\WAT-large-color.jpg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63" y="4443413"/>
            <a:ext cx="14859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294967295"/>
          </p:nvPr>
        </p:nvSpPr>
        <p:spPr>
          <a:xfrm>
            <a:off x="304800" y="228600"/>
            <a:ext cx="4754880" cy="6324600"/>
          </a:xfrm>
          <a:prstGeom prst="rect">
            <a:avLst/>
          </a:prstGeom>
        </p:spPr>
      </p:sp>
      <p:sp>
        <p:nvSpPr>
          <p:cNvPr id="425987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6600" b="1" dirty="0" smtClean="0"/>
              <a:t> </a:t>
            </a:r>
            <a:br>
              <a:rPr lang="en-US" altLang="en-US" sz="6600" b="1" dirty="0" smtClean="0"/>
            </a:br>
            <a:r>
              <a:rPr lang="en-US" altLang="en-US" sz="6600" b="1" dirty="0" smtClean="0">
                <a:solidFill>
                  <a:srgbClr val="F47E1C"/>
                </a:solidFill>
              </a:rPr>
              <a:t>Register</a:t>
            </a:r>
            <a:br>
              <a:rPr lang="en-US" altLang="en-US" sz="6600" b="1" dirty="0" smtClean="0">
                <a:solidFill>
                  <a:srgbClr val="F47E1C"/>
                </a:solidFill>
              </a:rPr>
            </a:br>
            <a:r>
              <a:rPr lang="en-US" altLang="en-US" sz="6600" b="1" dirty="0" smtClean="0">
                <a:solidFill>
                  <a:srgbClr val="F47E1C"/>
                </a:solidFill>
              </a:rPr>
              <a:t>even if…</a:t>
            </a:r>
          </a:p>
        </p:txBody>
      </p:sp>
      <p:pic>
        <p:nvPicPr>
          <p:cNvPr id="425988" name="Picture 2" descr="C:\Users\Randy.Seagraves\Desktop\LGEG MASTER\AFRI\2012 march photo shoot\DSC_01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56" y="3706813"/>
            <a:ext cx="4212167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88" y="7088"/>
            <a:ext cx="8541488" cy="778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331" y="3687763"/>
            <a:ext cx="7404469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2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-2377627"/>
            <a:ext cx="8103781" cy="925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037" y="-228600"/>
            <a:ext cx="8541488" cy="7107865"/>
            <a:chOff x="0" y="0"/>
            <a:chExt cx="8541488" cy="778999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541488" cy="778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83781"/>
              <a:ext cx="7543800" cy="720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2"/>
          <p:cNvSpPr txBox="1">
            <a:spLocks/>
          </p:cNvSpPr>
          <p:nvPr/>
        </p:nvSpPr>
        <p:spPr>
          <a:xfrm>
            <a:off x="1066800" y="1981200"/>
            <a:ext cx="617220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rgbClr val="009900"/>
                </a:solidFill>
                <a:effectLst>
                  <a:glow rad="533400">
                    <a:prstClr val="white">
                      <a:alpha val="15000"/>
                    </a:prstClr>
                  </a:glow>
                </a:effectLst>
                <a:latin typeface="Love Ya Like A Sister" panose="02000000000000000000" pitchFamily="2" charset="0"/>
              </a:rPr>
              <a:t>JMGkids.us/</a:t>
            </a:r>
            <a:r>
              <a:rPr lang="en-US" dirty="0" smtClean="0">
                <a:solidFill>
                  <a:srgbClr val="0000CC"/>
                </a:solidFill>
                <a:effectLst>
                  <a:glow rad="533400">
                    <a:prstClr val="white">
                      <a:alpha val="15000"/>
                    </a:prstClr>
                  </a:glow>
                </a:effectLst>
                <a:latin typeface="Love Ya Like A Sister" panose="02000000000000000000" pitchFamily="2" charset="0"/>
              </a:rPr>
              <a:t>map</a:t>
            </a:r>
            <a:endParaRPr lang="en-US" dirty="0">
              <a:solidFill>
                <a:srgbClr val="0000CC"/>
              </a:solidFill>
              <a:effectLst>
                <a:glow rad="533400">
                  <a:prstClr val="white">
                    <a:alpha val="15000"/>
                  </a:prstClr>
                </a:glow>
              </a:effectLst>
              <a:latin typeface="Love Ya Like A Sist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4" descr="http://business.pinterest.com/wp-content/uploads/2012/11/pinterest_badge_red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67" y="3213101"/>
            <a:ext cx="159173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044" y="1882776"/>
            <a:ext cx="20828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68" name="Rectangle 7"/>
          <p:cNvSpPr>
            <a:spLocks noChangeArrowheads="1"/>
          </p:cNvSpPr>
          <p:nvPr/>
        </p:nvSpPr>
        <p:spPr bwMode="auto">
          <a:xfrm>
            <a:off x="1930401" y="3773488"/>
            <a:ext cx="527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C00000"/>
                </a:solidFill>
                <a:latin typeface="Arial Black" pitchFamily="34" charset="0"/>
              </a:rPr>
              <a:t>www.pintrest.com</a:t>
            </a:r>
            <a:r>
              <a:rPr lang="en-US" altLang="en-US">
                <a:solidFill>
                  <a:srgbClr val="C00000"/>
                </a:solidFill>
                <a:latin typeface="Arial Black" pitchFamily="34" charset="0"/>
              </a:rPr>
              <a:t>/jmgkids</a:t>
            </a:r>
          </a:p>
        </p:txBody>
      </p:sp>
      <p:sp>
        <p:nvSpPr>
          <p:cNvPr id="446469" name="AutoShape 14" descr="https://twimg0-a.akamaihd.net/profile_images/2284174758/v65oai7fxn47qv9nectx.png"/>
          <p:cNvSpPr>
            <a:spLocks noChangeAspect="1" noChangeArrowheads="1"/>
          </p:cNvSpPr>
          <p:nvPr/>
        </p:nvSpPr>
        <p:spPr bwMode="auto">
          <a:xfrm>
            <a:off x="4545190" y="-144463"/>
            <a:ext cx="27093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0" name="AutoShape 16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0" y="-122238"/>
            <a:ext cx="27093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1" name="AutoShape 18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135467" y="30163"/>
            <a:ext cx="2709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2" name="AutoShape 20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270934" y="182563"/>
            <a:ext cx="2709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6473" name="AutoShape 22" descr="https://secure.gravatar.com/avatar/2f4a8254d032a8ec5e4c48d461e54fcc?s=420&amp;d=https://a248.e.akamai.net/assets.github.com%2Fimages%2Fgravatars%2Fgravatar-org-420.png"/>
          <p:cNvSpPr>
            <a:spLocks noChangeAspect="1" noChangeArrowheads="1"/>
          </p:cNvSpPr>
          <p:nvPr/>
        </p:nvSpPr>
        <p:spPr bwMode="auto">
          <a:xfrm>
            <a:off x="406400" y="334963"/>
            <a:ext cx="27093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46474" name="Picture 24" descr="http://takedesigns.com/wp-content/uploads/2012/11/design2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23" y="487364"/>
            <a:ext cx="112606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2" descr="http://www.sla-ecommerce.com/Portals/178874/images/Red%20P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4176" flipH="1">
            <a:off x="6426739" y="2408881"/>
            <a:ext cx="2237627" cy="228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39551">
            <a:off x="6739467" y="1344613"/>
            <a:ext cx="217593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77" name="Rectangle 7"/>
          <p:cNvSpPr>
            <a:spLocks noChangeArrowheads="1"/>
          </p:cNvSpPr>
          <p:nvPr/>
        </p:nvSpPr>
        <p:spPr bwMode="auto">
          <a:xfrm>
            <a:off x="1800578" y="2441575"/>
            <a:ext cx="617348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3366FF"/>
                </a:solidFill>
                <a:latin typeface="Aharoni" pitchFamily="2" charset="-79"/>
                <a:cs typeface="Aharoni" pitchFamily="2" charset="-79"/>
              </a:rPr>
              <a:t>www.facebook.com/</a:t>
            </a:r>
            <a:r>
              <a:rPr lang="en-US" altLang="en-US" sz="230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juniormastergardener</a:t>
            </a:r>
          </a:p>
        </p:txBody>
      </p:sp>
      <p:sp>
        <p:nvSpPr>
          <p:cNvPr id="446478" name="Rectangle 17"/>
          <p:cNvSpPr>
            <a:spLocks noChangeArrowheads="1"/>
          </p:cNvSpPr>
          <p:nvPr/>
        </p:nvSpPr>
        <p:spPr bwMode="auto">
          <a:xfrm>
            <a:off x="1930400" y="952500"/>
            <a:ext cx="5066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dirty="0">
                <a:solidFill>
                  <a:srgbClr val="66CCFF"/>
                </a:solidFill>
                <a:latin typeface="Arial Black" pitchFamily="34" charset="0"/>
              </a:rPr>
              <a:t>www.twitter.com</a:t>
            </a:r>
            <a:r>
              <a:rPr lang="en-US" altLang="en-US" dirty="0">
                <a:solidFill>
                  <a:srgbClr val="66CCFF"/>
                </a:solidFill>
                <a:latin typeface="Arial Black" pitchFamily="34" charset="0"/>
              </a:rPr>
              <a:t>/jmgkids</a:t>
            </a:r>
          </a:p>
        </p:txBody>
      </p:sp>
      <p:pic>
        <p:nvPicPr>
          <p:cNvPr id="19" name="Picture 2" descr="http://www.istrategyconference.com/app/media/photos/blog/a_spell_the_word_retweet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4357">
            <a:off x="7198078" y="179389"/>
            <a:ext cx="1212144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80" name="Rectangle 1"/>
          <p:cNvSpPr>
            <a:spLocks noChangeArrowheads="1"/>
          </p:cNvSpPr>
          <p:nvPr/>
        </p:nvSpPr>
        <p:spPr bwMode="auto">
          <a:xfrm>
            <a:off x="1535018" y="5181600"/>
            <a:ext cx="58961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663300"/>
                </a:solidFill>
                <a:latin typeface="Aharoni" pitchFamily="2" charset="-79"/>
                <a:cs typeface="Aharoni" pitchFamily="2" charset="-79"/>
              </a:rPr>
              <a:t>www.instagram.com/jmgkids</a:t>
            </a:r>
          </a:p>
        </p:txBody>
      </p:sp>
      <p:sp>
        <p:nvSpPr>
          <p:cNvPr id="446481" name="AutoShape 2" descr="data:image/jpeg;base64,/9j/4AAQSkZJRgABAQAAAQABAAD/2wCEAAkGBxQTEhUUEhQWFhQVFBUWFRcUFBgUFRQVFBwXFxQUFBQYHCggGBolHBQVITEhJSksLi4uGB8zODMsNygtLisBCgoKDg0OGhAQGywcHx0sLCwsLCwsLCwsLCwtLjIsLCwsLCwvLCwsLCwsLSwsLCwsLCwsLCwsLCwsLCwsLCwsLP/AABEIAOEA4QMBIgACEQEDEQH/xAAcAAABBQEBAQAAAAAAAAAAAAAFAAMEBgcCAQj/xABHEAABAwIBBwQPBwMEAgMAAAABAAIDBBEhBQYSMUFRcRNhgZEHFBUiIzJCUnOSobGywdEkM1NicoLwNNLhJVSiwhZDROLx/8QAGwEAAwEBAQEBAAAAAAAAAAAAAAECAwQGBQf/xAAuEQACAgEDAgUDAwUBAAAAAAAAAQIRAxMhMQRBBRJRYcEUcYFyscIkMjM08SP/2gAMAwEAAhEDEQA/ANxSSSQAkkkCy/nVT0gtI677XEbLF/SPJ6UDSbdIOpLK6vskzPvyTGRjG1+/dzXOAB6ENmz0qtfKu6AAPYFlrR83l7lzxShFyfY2a6V1jLs9KvRJ03/y3MlT571TjYvdj7F3dP0mTPFyh22ON9TBGzXSusR/87qrfeP9n0XYz5qvxHdP/wCLi1Ed+hL1NruldYuzPqp893WOtONz4qfPd1/NGqg+nkbJdK6yAZ7VHnu69vUum561G17rcUtVB9PI126V1kQz0qMLvdr3/wCF4c9ajz3fzejVQtCRr10rrHXZ71PnuXDs+KkeW7rA9iNVD0JGy3SusVdn1VbJHJp2fdX+I72fwJ6iDQkbfdK6wt2f9Xsld7PomndkCr/Ff1j6J6iFov1N5SWDM7IVXf713Ta3VZGMm9lCcGzwyQc40Cf3Nw9iPOhaLNhSVczfzyp6mzQdCQ+Q8i5O5rtTvfzKxAq07M2muT1JJJAhJJJIASRSVfz1y6KSnc8W0z3sd8e/N7EjcLE9CBpWAc/89u17wwHwvlPwIjuL2H5sRwWUVMr3k3JJOJJxJJ1kk61DrKkyOJJvckk7STiSSjva+KxlI+14b0ym37US8iZK0mAnbf3lGKjJAs3DaUUzZphyDD+r3lEq6IAN6V8PHncus8vu/k5fFl5MWRLs/kq9Rk4aBw2D3hQaekAcOKstePBu6PeEIiHfDivf+DOsEvu/2R4ycnZV+17k4bT7ynG0t9nNj/OKltGJ2C56rnFPaIsb4D3gbl5aUtz2yWyIYpevUnxTWAvu/mClsAvq369l8DxKcZb+c/uUWBFbSXJwwN9/8CcZSc3sH82KWHYi5+q6AGrXw/ylZJE7UG7bfq5k2+lG72m3Wp7gPZuXrhzdATsQLdSjd1XTTqTm2Hb7EUdx32t7kw9otq96LKBT6fh0fRRpIQPptRSbb7tSE5bqdCMm+J1ncLXPsVRbYPZEKeVjTiRzgYqM+pj3/NVGaZ0huThsGwf5T0cDbY26cF1LF6s45dR7FkNRH5w6iuDUM2GyBNbGdrf5uSmpBuT0/cn6j2LPSVxBwP1Wr5h586RbBUOvezWPOu+oNedvMetYDk6cseGk96Tb9JOohWWKYt2cVLXlZqmskdz6kBXqpvY2zj7Zg0Hm8kVmne5p8Rx57Ajo51clojmap0JJJJAhLFezFlUuqGRA4Rsvr8p+u/PYBbQ84FfOfZBnLsoz32OA6A1qib2NcSuQFiGHQVcXtsVUWalb5j3y55M9R4It5/j5Lrm1/Ts4u95T+UDq6VGza/p2cXe8p/KbvF6V57p/9/8AMvk+P45/jy/f+QMrneDd0e8IRA/vgiVa7vHfzaEJhPfDoX6R4Lvgn+r4R4aXILLrXvbWdtr4rtp33w3KI52J/Ubdaca7HCw+XErysuT3UeETYne3E39mv+YpwP59e5MAnffZh/MF0Hauv+c6gGiTynH+c6c0terWQowcfkeK95S1/pfj1XQTRKDz8l5JIMcVHB5964L+br+qBUOmTVYDWbcE05+G23vKb0+F8dm5cufuQOjyR+/3qvZ1jwOrZJ8KOPPOgmcn3R/S8/8AErSHKFP+1lFibYJ2M7Xa9x1D/POuNIaK6e267mfLXJKjN9ern1KyZLybFNT8nE0ma93E2GgfJs78M6rb8bIPFETEwaAGJu4eMbWtfcpkALGktcWki1w6xNyMOsBaQgx5I7Al1KRI24xDxcbiDijdQOZR6toEjQPPb71KrRZxXNl2Zt0+8WWTsXZWMVcxt7CQGM3OBviPa0L6CaV8sZBnLaqAj8aP4gvqSnPehOHAsq3HEkklZkcy6jwXzXn0f9RqfSD4Wr6Ul1HgvmjPx3+o1PpB8LVnk4NsH9xBjvY8CrdMcVTWPwPA+5W+V2K5pHqfBOZ/j5Lvm1/Ts4u+Ip7KmpvEqLm277Ozi73lPZVkwb0/Jee6d/1/5l8nx/HV/wCWX7/yBlce8dzD5hCIDiOKI5Ql8G7gPeEIhl74cV+meBK+nn+p/sjwrAxOLtfjH3p1h+mFtm5QjJicdbj7042fD+dS8pLlnuY8IINffZbjzpxsnRzKCyYcfptTkUhcdEBzifJaCSd1gMVNFMmiTV1nHftXtxu2e3mRGjzVrJMTFyYP4rhHhs73WOpEosxJzrmhGGq7z/1VLHJ9jF5YLuVtzvdbguHv143tuVnlzDnAwlhPS9vvCF1ma1XGCeR5QDbE4Sf8R33UEacl2BZYPuCi73rl7v5zJmR5BIcCCBYgghw4g4hN8rgpo0Q69269/wCbUJy790/9D/hKnOkUeWzgQRgRiN4OB9l1UdmKStUUCLFdthxs7oOw9O9P1mT3wuIsS2/euAJBHPuKegkFrEdBF13bNbHynFxY/RUwGs4c5wRGGnBs9v3bTpXPluHiho2tGu+8BD4jGMdBuGrvb+xO1eUydhPQU4yaM5+Z8Hks15WDe9vvCJ5V8dw4e4IdkLJ75JWySAtY03GkLFzhqsNw135lLylPpPcRqvr4YLnyO5Hdgg4w37jWSv6mH00XxtX1XS+KF8o5Ld9og9NF8bV9XUvihVAzzdh1JJJaGJzLqPBfMefzv9SqvSD4Wr6cl1HgsQy5kGmmrp3Swh7jJiSXDYBsPMonwa4nTM4M9gTzI9VZQeSdBrj+hpdbiQMCrhX5nULKeWRtK3Tawlp0nmzthtpKV2L3yRRVoaSAY9JtvxNFw0h+azWrNQi3udmPrs2GMlj2ut/t/wBKdQ52zRsDADhfbvN05NnZM+174c4VyyXmjRObR8pFOX1ML3PPLENa9jY3Oc7aCS42AwxNxgvMk5oUhYA5sj5uWlaQZeRc6ONzwORBGjJcNbfEaziLWWa6TCp+dRV+py5c08qayO75KPJluRwLSXY8P5sSpqt9wQScb2eBjwcNS0GfJkDqeiibTODpJX3GmGOGhpGTlXgG50WEc3OmM48j00dNy0TGtcyXk3iOV0zMCWuuXAEOBFivoYOqzdOqxulzRyfTYXtRmPbJJOBBubi2o31FdsnO49RWk5m5r5OrIJZ6mnY5zJCHPLnC4DWkXAOuxRGkzZoKWQ1EdOyJzRdukSeSaPKdpEjT92G1cbx3ud6z1tQBzbzIfIBJVExsIBEY+9cDj31xaMdZ5gjeU87MnZLaWNsHj/1wjTlP63k36ys6z57JskrnQ0biyLEOl1Pk/SfJbr5zzLO2Rkm5xJxPPzlawxpcGGTK5cmrZQ7MFRISKWBkY2OlJe71Rh7VAGemVZDftoM5mQst7QVWsjUYOwngLq85HoALXZ1uC7ceGFXI48mZrgHjO3KzMe2g/mfCy3sAU6h7LFTGbVMDJBtdCSx3qnBFa+iaW/djocFS8tUDdxHEJzxY2riTDPK6aNNydnXk/KgDHWL/AMOYaErT+R4N+ooNnFmXIy76UmVg1xn75o5rC0g4WPMVjdZTFruGoj3hXnMnslyQFsVYS+HU2TEyR/q85vtXFPGnyduPK1wQ3zncT1pp05BuL3Wr1+bdDVvFS6njmc4XdYkCZpx0mlpHhPi1a8USpOxxkiRoeylYWuFwdJ/92HBY6XudD6j2MYGUN7T0fQpd0wNTXda2w9i/JX+0b67/AO5cnsYZL/2jfXf/AHJ6XuL6l+hindm3kHrXnd38hW0nsZZL/wBmz15P7k0/sa5L/wBmz15P7ktJD+pfoYlVZYe4WGA2naUOdNxW7ydjnJg/+Iz15P7kOrMwsnNGFK313/3J+RIl5m+xjuSX/aYPTw/G1fW1L4oWBz5u0sc8ZjhDSJYyLOdgQ4EbVvlL4oWkTLI7HUkklRmcy6jwWQ15+2z+k+QWvS6jwWQ1/wDWz+k+QUT4NMXJYqeBr4yx3iuaWngcCqFlOurMnuMZfJGwm4kjY3k5dgcS5h0X2GLbrQMnHAIs1oIsQCNxFx1KEUzE3Z6zgNAqpLNADRaPvbDRHkY4YY3Tf/nFUL2rJRr8zyjpE20LA3Jx1jZZbrHQxfhx+o36KQygi/Cj9Rv0VIk+eIc7p2MbGyqkaxjg5rQWkhwOkDpuaXnHEi9jc3BuVJZnFlCtJhjlmn5QgGNkbNA4i2kWs8G0WBJuBvX0EKCL8KP1G/Rc1b2wRvcxrRYYBoA0nHBow5yFQrKfm/kw0dO2nLg5zHF8pGp9Q/G3O2NuiOc23LLOynngZXmkhd4Np8K4H7x41tv5o9p4K+Z85bNJSPeD4Q+DjO+R9y53xOWANxKcUKTo7hajlFQi2k/AbBqJ47lBoodp1DVzlPy1R1LZUjCTb4LJSVYbg0ADcEfybXKiZPkLjZuO8nUFacnwec89GAVKTkc8oMsVbXYIHVZQBwNiNxT9VGLd68+9ApIXueGW1+UNQG87k2mhLG3yRq6ha67mdLf7foq5Vxblc8rZKdEzlIyS1o7++7z/AKoDVQaQ0h+76rORtjdB7sY53mnkFNM7wMju8JP3Tzq16mk24FbXQVvJS3/9crgHbmSnU8cz9R/MB5y+X6mGxW29j/LPblFoyEl7ByUh26u8k42AN94WTOpO0a6DcLwoRm3XmSIB/jtJY/8AUw2PXa/SixKBHDkw9PuTDypYyLMg+UdRRaYoNlE4FJlopOUfvo/Ss+ILaaXxQsUyj99H6RnxBbXS+KFURZB1JJJUZnMuo8Fj+UD9tn9J8gtgl1Hgseyh/Wz+k+QUT4NcXJZsnHBGISg2T9SLwrNFMmxlSGFRY1IYVRA+0oLnNPbk273F3qC49pajLSqvnK/w7Rujd7XN+ioS5Md7MVfeSGAHBrTIeLsB7AVRKeJWLsmS3yjIDqDIgOGiD7yUIpmauIW0FsZzY5L3oDRs9+1Q5GkkNGs6zuG1S5cSuKdvfPO6wHz9yJcmaCFHIGANbqCKU86r8T8UYyfYkAm19qqJSiT5J0zDlN0btIY7wdThuKcylEGHRBuRr5kFndirnaNPIi/ZPfJUtIj0YoTcabrPkdsc1jAbNtvd1KtV2TOQmdFrbhok+U1w28+sdCjZMyzLAw8naxe098L22G3HDqRGWR8rtKRxcdXAbgAs5NMxlGgJW0OB5kb7FdSYqx0Z1TRkfuju5vsLk/PS3B4BDs3To5Qp7fjNB/d3tvaoa2DFPejacjT6FS9uyRrX/ub3jvYG9at11RZXaNRCd4kb8J+Su0LrhZm7PXlR5CnnlRpCkwRGmKDZROBRaYoNlE4FSzRFLygfDR+lZ8QW20vihYhX/fR+lZ8QW30vihXAnIOpJJKzM5l1Hgsfyj/Wz+k+QWwS6jwWO5SP22f0nyCjJwa4uSy5POCLxFBsnnBF4iskWyZGVJYVFjKkMKpGbH2lVLOR1qhvOxw6iCrW0qp5497JE/c6x4Ow99lQLkwvsoRWr3nzmROHq6P/AFKAUkhFrHar12XaH7mcfmiPHx2/91n8DlrBmc1uTTPjiF7Tzt0njVqKZfrvvTUmBDhs18E2Z0SmyC+tFKOdtxc3F8bHGyCPZfEal3ESE06NIljrKmMklmDdxN0KnnbfWFFc8puOK5RKVml7Bbl2hrRidJ7Wiw2lWJk24Kq5PGnIHeTHcN53HWehWOmdchJMwyMn1bzo/tCGZtR6VfTgfjNPqnSPsBUqvnAapXY3peUrC/ZExzul3eN97upOXBniW5oWUn+HgHO8+wBXelPehZ9PLp1jWjyGjrcb+4BX6n8ULA6mOPKjSFOyFRpHJMERpnIPlA4FFJ3IPlA4FS2aIp9afDR+lZ8QW4UvihYdWHw0fpWfEFuNL4oWkOCMg6kkkrMzmXUeCxzKf9bP6T5BbHLqPBY1lT+un9J8goycGuLkseTjgjEJQbJ+oIxCsUWyZGU+wqNGVIYVaIY8CgGeMGnCd9kcJUDKLdJpHMmJGc5UohW0bojbTI72/kys8U827gSsS0S1xBBBBIIIsQRgQQdRBW1vkNPOQfEeceY7Cqr2R82ib1cQvgOWaNmzlRzatLdr3q4MJxKQ03C9aFHgdjiiccWkMFrVnO9iHyZb4uI2tPyTjKlvlAtPOPmpgpinW06VApEA1LNlzwBSZG5+vvG/8j9ETbTrttOgfnRxCA0AAWA2KfTS2Fymm01sXIdXVdsAkTfm4JNfW3NlpGYdEKakMr8HTASOJwIjaDyYPQ4u/cqHmTkE1UunIPARuGnfy3axEPYTzcVd858p6REDNuMltjdjOn5KJSNoQoJ5pXlmdKfKcTwGwdQC0cHBVDM+i0IwTrKtWmostnsjlGkcu3uTEhUtjRHmKEZQOBRSYoRXnBSUio1Z8NH6SP4gt0pfFCwqp++j9Kz4gt1pfFC2hwRkHUkklZmcy6jwWNZUP26f0nyC2WXUeCxjKx+3T+k+QUZODXFyWPJ5wReEoLk44BGISsUWybGU80qNGU+0qiB4lRJwpF0zKExFMzqybptJAVbyTlXQPJS8Gk7fylaFXR3BVCziyRrICC0VjOrMg3M1G241uhGtu0mLe38usbLqo0k+ibHAg2IOBBGsEbFfaHLUkB0X3c0c+I4KfWUNFXDSeByh1yMIZLuGkbWf+4HUtYzozlCypUlQ060Ugp4jtTNVmHMzGCdjxsEgMTv+zfaFCORMosw7Xc7nY5jx/wAXLojlj3OaeB9g06kiG1Q6ipjb4oUHuVlE4dqvH6rNHWXAKRT5m1kn3skcI299yjh+1lx7UpZIdkTHp33BGUcoc6l5uZqy1REkmlFAcdOw0pOaIH4iLcVZ6DNijpe/lPLOGOlNYMB3iG5HrEpnKudhf3sHDTOoD8o2+5YSlZ1QxqIUynlSOljbBA0AgWYwXIaDrc47TtudZUfNfJrpH6TsbnScTtJQnI2S3SPubkk4k4k8Vp2RKERtAAWbZoG6KPRaAFL0lHjTt1FiE8piQrt7kxI5IYxMUJrzgicpQmvOBQUiqVJ8PH6VnxBbvS+KFg0/38fpY/iC3ml8ULaHBnk5HUkklZmcy6jwWK5XP26f0nyC2qXUeCxPLJ+3T+k+QUZODXFyWLJzsAjERQLJzsEZhcsTRk1jk+0qKwp5pTIHwV49cgr0lMRDqWIHX091YpAh1VEgpFAytkkHUFV6qgcw3bcHeDZaZW0yB1dJdNMdWU+HLdRHhpaQ/MPmpTc75B40YPAqfUZOG5QZMkhVYqZ47PJ+yMdJ/wAKJPnNUv1WbwFypHcgKRDksbkWKmAhDJKbvc55/McOgakeyVkW5F0VpMngbEdoqVS2Oh7JNCGDAKxUzFDpYkRiCkB9q9JXIK8JSEePKYkKcc5MSFAxiUoTXuwRKZyEV7sEikViY+Hj9LH8QW+UvihYDIfDx+lj+ILfqXxQt4cGWTkdSSSVmZzJqKw/L5tXT+kv1gLcXBYz2Qqbkq3S2SNB6WYH2aKifBpj5J2TZMAjUL1Vcl1CPwTLA2aC8b081yHRSqSyRBNEwOXWkowkXQemKh0lMStXemuHORYUD6iG6F1FMj0gUWWJFjKzNSKI+kVmlp1HdSp2MrwpFIho0YFKno6ZFgQqalROngTkcKkMakIcianwU0CvdJIQ7pLkuTReuHSIChxzlGlevJJVFllSsdHM0iEV8mBUyeVBMoz4IRSBQdeeIDbLH8QX0FS+KFg+adNy1dE3WGkyHg3V7S1b1E2wC6IcGOTk7SSSVmYlS+yTkMzwaTBeSM6bee2tvSPkrom5ow4EFDGnR8/ZMq7KzUdXdeZ9ZpPikdPA0lpN3saNW97R7wq1Q5R51zyjR0xkpIvEU6ksmVZp8oBTo64b1A6D7Zk4JkEbWDenRWBFioL8qveUQgVgXQrAixUFC5ckod26N697cCLCiW4LgtUftsb1yasIsKJOiugFDNWN687cG9FjoIAr3TQ01o3rk1o3osKCnKLkzIYa0b026tCBUE3TJp8yGurQmn1oSHQQfMoss6hSVo3qDUV4TodEypqVXco1S8rK/nRjMzNV9XI2SVpEIIIBH3v/ANferjEUpJFp7FOQi1hqHizpbaN9YYNXXr6lpSYo6cMaGgak+t0qOZu3YkkkkxCSSSQA1PAHixCoGc3Y9ZIS+Hwbztb4p/U35haIkk1Y02uDA6vN+rhOMemBtYb+w2KjCeVuBjkH7HfRfQElM12sKO7JcZ2KHjRosrMMbWSeY/1HfRditk8yT1HfRbd3Jj3JdyY9yNND1mYl29J5knqO+i97ek8x/qO+i2zuTHuS7kx7kaaFqsxPt6TzH+o76L3t6TzH+o76La+5Me5LuTHuRpoNVmKdvSeY/wBR30S7ek8x/qH6La+5Me5LuTHuRpoNVmJmuk8x/qO+i87dk8x/qO+i23uTHuS7kx7kaaDVZiBrZPMk9Q/ReduSeZJ6jvotw7kx7ku5Me5Gmg1WYcayTzH+o76Ll1VJ5knqO+i3PuTHuS7kx7kaaDVZhBqZPMk9R30XBqJPMk9R30W9dyY9yXcmPcjTQarMBdJKdUcnqO+ikUuQquY97EWje86I6tfsW7jJce5Px0rW6gn5EJ5GZrm32NwCH1B5RwNwNTB0eV09S0mkpGxgBoT4C9VJUQ22JJJJMQkkkkAJJJJACSSSQAkkkkAJJJJACSSSQAkkkkAJJJJACSSSQAkkkkAJJJJACSSSQAkkkkAJJJJACSSSQAkkkkAf/9k="/>
          <p:cNvSpPr>
            <a:spLocks noChangeAspect="1" noChangeArrowheads="1"/>
          </p:cNvSpPr>
          <p:nvPr/>
        </p:nvSpPr>
        <p:spPr bwMode="auto">
          <a:xfrm>
            <a:off x="138289" y="-136525"/>
            <a:ext cx="26387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333300"/>
              </a:solidFill>
              <a:latin typeface="Times New Roman" pitchFamily="18" charset="0"/>
            </a:endParaRPr>
          </a:p>
        </p:txBody>
      </p:sp>
      <p:pic>
        <p:nvPicPr>
          <p:cNvPr id="44648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865688"/>
            <a:ext cx="129681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778480" y="5995988"/>
            <a:ext cx="6837584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 dirty="0" smtClean="0">
                <a:solidFill>
                  <a:srgbClr val="F47E1C"/>
                </a:solidFill>
                <a:latin typeface="Calibri"/>
              </a:rPr>
              <a:t>www.JMGkids.us</a:t>
            </a:r>
            <a:endParaRPr lang="en-US" altLang="en-US" sz="6000" dirty="0">
              <a:solidFill>
                <a:srgbClr val="F47E1C"/>
              </a:solidFill>
              <a:latin typeface="Calibri"/>
            </a:endParaRPr>
          </a:p>
        </p:txBody>
      </p:sp>
      <p:sp>
        <p:nvSpPr>
          <p:cNvPr id="3" name="Heart 2"/>
          <p:cNvSpPr/>
          <p:nvPr/>
        </p:nvSpPr>
        <p:spPr>
          <a:xfrm>
            <a:off x="7389988" y="5029200"/>
            <a:ext cx="915812" cy="815975"/>
          </a:xfrm>
          <a:prstGeom prst="heart">
            <a:avLst/>
          </a:prstGeom>
          <a:solidFill>
            <a:srgbClr val="C82808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29840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050" y="71215"/>
            <a:ext cx="8423787" cy="914400"/>
          </a:xfrm>
          <a:extLst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b="1" dirty="0">
                <a:ln w="6350">
                  <a:noFill/>
                </a:ln>
                <a:solidFill>
                  <a:srgbClr val="0066CC"/>
                </a:solidFill>
              </a:rPr>
              <a:t>Who participated in research study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382000" cy="5345439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Clr>
                <a:srgbClr val="FF9900"/>
              </a:buClr>
              <a:buSzPct val="130000"/>
            </a:pP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32 Title 1 schools, 5 Texas school districts/5 Texas counties</a:t>
            </a:r>
          </a:p>
          <a:p>
            <a:pPr lvl="1" eaLnBrk="1" hangingPunct="1">
              <a:buClr>
                <a:srgbClr val="FF9900"/>
              </a:buClr>
              <a:buSzPct val="130000"/>
            </a:pPr>
            <a:r>
              <a:rPr lang="en-US" altLang="en-US" sz="3500" b="1" i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Corpus Christi ISD/Nueces County</a:t>
            </a:r>
          </a:p>
          <a:p>
            <a:pPr lvl="1" eaLnBrk="1" hangingPunct="1">
              <a:buClr>
                <a:srgbClr val="FF9900"/>
              </a:buClr>
              <a:buSzPct val="130000"/>
            </a:pPr>
            <a:r>
              <a:rPr lang="en-US" altLang="en-US" sz="3500" b="1" i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Dallas ISD/Dallas County</a:t>
            </a:r>
          </a:p>
          <a:p>
            <a:pPr lvl="1" eaLnBrk="1" hangingPunct="1">
              <a:buClr>
                <a:srgbClr val="FF9900"/>
              </a:buClr>
              <a:buSzPct val="130000"/>
            </a:pPr>
            <a:r>
              <a:rPr lang="en-US" altLang="en-US" sz="3500" b="1" i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 Huntsville ISD/Walker County</a:t>
            </a:r>
          </a:p>
          <a:p>
            <a:pPr lvl="1" eaLnBrk="1" hangingPunct="1">
              <a:buClr>
                <a:srgbClr val="FF9900"/>
              </a:buClr>
              <a:buSzPct val="130000"/>
            </a:pPr>
            <a:r>
              <a:rPr lang="en-US" altLang="en-US" sz="3500" b="1" i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 Klein ISD/Harris County</a:t>
            </a:r>
          </a:p>
          <a:p>
            <a:pPr lvl="1" eaLnBrk="1" hangingPunct="1">
              <a:buClr>
                <a:srgbClr val="FF9900"/>
              </a:buClr>
              <a:buSzPct val="130000"/>
            </a:pPr>
            <a:r>
              <a:rPr lang="en-US" altLang="en-US" sz="3500" b="1" i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 Willis ISD/Montgomery </a:t>
            </a:r>
            <a:r>
              <a:rPr lang="en-US" altLang="en-US" sz="3500" b="1" i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County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endParaRPr lang="en-US" altLang="en-US" sz="1300" b="1" dirty="0">
              <a:solidFill>
                <a:srgbClr val="0000CC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buClr>
                <a:srgbClr val="FF9900"/>
              </a:buClr>
              <a:buSzPct val="130000"/>
            </a:pPr>
            <a:r>
              <a:rPr lang="en-US" altLang="en-US" sz="3800" b="1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8 schools per district (3 to 5 - 3</a:t>
            </a:r>
            <a:r>
              <a:rPr lang="en-US" altLang="en-US" sz="3800" b="1" baseline="300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rd</a:t>
            </a:r>
            <a:r>
              <a:rPr lang="en-US" altLang="en-US" sz="3800" b="1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 grade classes</a:t>
            </a:r>
            <a:r>
              <a:rPr lang="en-US" altLang="en-US" sz="3800" b="1" dirty="0" smtClean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endParaRPr lang="en-US" altLang="en-US" sz="1300" b="1" dirty="0">
              <a:solidFill>
                <a:srgbClr val="0000CC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buClr>
                <a:srgbClr val="FF9900"/>
              </a:buClr>
              <a:buSzPct val="130000"/>
            </a:pP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altLang="en-US" sz="3800" b="1" baseline="300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rd</a:t>
            </a: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 and 4</a:t>
            </a:r>
            <a:r>
              <a:rPr lang="en-US" altLang="en-US" sz="3800" b="1" baseline="30000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 grade students &amp; their 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families</a:t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endParaRPr lang="en-US" altLang="en-US" sz="1300" b="1" dirty="0">
              <a:solidFill>
                <a:srgbClr val="0000CC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buClr>
                <a:srgbClr val="FF9900"/>
              </a:buClr>
              <a:buSzPct val="130000"/>
            </a:pPr>
            <a:r>
              <a:rPr lang="en-US" altLang="en-US" sz="3800" b="1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School personnel at each </a:t>
            </a:r>
            <a:r>
              <a:rPr lang="en-US" altLang="en-US" sz="3800" b="1" dirty="0" smtClean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school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endParaRPr lang="en-US" altLang="en-US" sz="1300" b="1" dirty="0">
              <a:solidFill>
                <a:srgbClr val="0000CC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buClr>
                <a:srgbClr val="FF9900"/>
              </a:buClr>
              <a:buSzPct val="130000"/>
            </a:pP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County extension staff and county 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volunteers</a:t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(Master </a:t>
            </a: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Gardeners;  Master Wellness; interns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)</a:t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endParaRPr lang="en-US" altLang="en-US" sz="800" b="1" dirty="0">
              <a:solidFill>
                <a:srgbClr val="0000CC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buClr>
                <a:srgbClr val="FF9900"/>
              </a:buClr>
              <a:buSzPct val="130000"/>
            </a:pP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Largest research and evaluation study ever done </a:t>
            </a: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on the</a:t>
            </a:r>
            <a:b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</a:br>
            <a:r>
              <a:rPr lang="en-US" altLang="en-US" sz="3800" b="1" dirty="0" smtClean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Junior </a:t>
            </a:r>
            <a:r>
              <a:rPr lang="en-US" altLang="en-US" sz="3800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Master Gardener program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496095"/>
              </p:ext>
            </p:extLst>
          </p:nvPr>
        </p:nvGraphicFramePr>
        <p:xfrm>
          <a:off x="1271586" y="1450070"/>
          <a:ext cx="4900613" cy="4874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58841"/>
              </p:ext>
            </p:extLst>
          </p:nvPr>
        </p:nvGraphicFramePr>
        <p:xfrm>
          <a:off x="6324600" y="2209800"/>
          <a:ext cx="167163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665"/>
                <a:gridCol w="734973"/>
              </a:tblGrid>
              <a:tr h="617220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Language Spoken</a:t>
                      </a:r>
                      <a:r>
                        <a:rPr lang="en-US" sz="1800" baseline="0" dirty="0" smtClean="0"/>
                        <a:t> at Home</a:t>
                      </a:r>
                      <a:endParaRPr lang="en-US" sz="1800" dirty="0"/>
                    </a:p>
                  </a:txBody>
                  <a:tcPr marL="51435" marR="51435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English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72%</a:t>
                      </a:r>
                      <a:endParaRPr lang="en-US" sz="1800" dirty="0"/>
                    </a:p>
                  </a:txBody>
                  <a:tcPr marL="51435" marR="51435"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Spanish</a:t>
                      </a:r>
                      <a:endParaRPr lang="en-US" sz="18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27%</a:t>
                      </a:r>
                      <a:endParaRPr lang="en-US" sz="1800" dirty="0"/>
                    </a:p>
                  </a:txBody>
                  <a:tcPr marL="51435" marR="51435"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Other</a:t>
                      </a:r>
                      <a:endParaRPr lang="en-US" sz="18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1%</a:t>
                      </a:r>
                      <a:endParaRPr lang="en-US" sz="1800" dirty="0"/>
                    </a:p>
                  </a:txBody>
                  <a:tcPr marL="51435" marR="51435" marT="34290" marB="34290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339137" cy="59282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66CC"/>
                </a:solidFill>
              </a:rPr>
              <a:t>Parent </a:t>
            </a:r>
            <a:r>
              <a:rPr lang="en-US" sz="4000" b="1" dirty="0" smtClean="0">
                <a:solidFill>
                  <a:srgbClr val="0066CC"/>
                </a:solidFill>
              </a:rPr>
              <a:t>Demographics: Race/Ethnicity</a:t>
            </a:r>
            <a:endParaRPr lang="en-US" sz="48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7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oodDog Cool"/>
        <a:ea typeface=""/>
        <a:cs typeface=""/>
      </a:majorFont>
      <a:minorFont>
        <a:latin typeface="Albertu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333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3333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986</Words>
  <Application>Microsoft Office PowerPoint</Application>
  <PresentationFormat>On-screen Show (4:3)</PresentationFormat>
  <Paragraphs>308</Paragraphs>
  <Slides>72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72</vt:i4>
      </vt:variant>
    </vt:vector>
  </HeadingPairs>
  <TitlesOfParts>
    <vt:vector size="94" baseType="lpstr">
      <vt:lpstr>Arial</vt:lpstr>
      <vt:lpstr>Century Gothic</vt:lpstr>
      <vt:lpstr>MS PGothic</vt:lpstr>
      <vt:lpstr>Aharoni</vt:lpstr>
      <vt:lpstr>Times New Roman</vt:lpstr>
      <vt:lpstr>Segoe Print</vt:lpstr>
      <vt:lpstr>Albertus Medium</vt:lpstr>
      <vt:lpstr>Monotype Sorts</vt:lpstr>
      <vt:lpstr>GoodDog Cool</vt:lpstr>
      <vt:lpstr>Adobe Heiti Std R</vt:lpstr>
      <vt:lpstr>Arial Narrow</vt:lpstr>
      <vt:lpstr>Candara</vt:lpstr>
      <vt:lpstr>Wingdings</vt:lpstr>
      <vt:lpstr>Calibri</vt:lpstr>
      <vt:lpstr>Arial Black</vt:lpstr>
      <vt:lpstr>Love Ya Like A Sister</vt:lpstr>
      <vt:lpstr>Contemporary Photo Album</vt:lpstr>
      <vt:lpstr>27_Custom Design</vt:lpstr>
      <vt:lpstr>1_Contemporary Photo Album</vt:lpstr>
      <vt:lpstr>2_Contemporary Photo Album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participated in research study</vt:lpstr>
      <vt:lpstr>Parent Demographics: Race/Ethnicity</vt:lpstr>
      <vt:lpstr>PowerPoint Presentation</vt:lpstr>
      <vt:lpstr>LGEG Evidence Based Outcomes</vt:lpstr>
      <vt:lpstr>PowerPoint Presentation</vt:lpstr>
      <vt:lpstr>PowerPoint Presentation</vt:lpstr>
      <vt:lpstr>PowerPoint Presentation</vt:lpstr>
      <vt:lpstr>PowerPoint Presentation</vt:lpstr>
      <vt:lpstr>Lesson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&amp; Easy Garden Kit</vt:lpstr>
      <vt:lpstr>Quick &amp; Easy Garden Kit</vt:lpstr>
      <vt:lpstr>Quick &amp; Easy Garden 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Exposure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Classes Register?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2017-01-18T21:13:40Z</dcterms:created>
  <dcterms:modified xsi:type="dcterms:W3CDTF">2019-04-16T16:23:58Z</dcterms:modified>
</cp:coreProperties>
</file>