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0"/>
  </p:notesMasterIdLst>
  <p:sldIdLst>
    <p:sldId id="257" r:id="rId2"/>
    <p:sldId id="270" r:id="rId3"/>
    <p:sldId id="264" r:id="rId4"/>
    <p:sldId id="269" r:id="rId5"/>
    <p:sldId id="258" r:id="rId6"/>
    <p:sldId id="263" r:id="rId7"/>
    <p:sldId id="265" r:id="rId8"/>
    <p:sldId id="271" r:id="rId9"/>
    <p:sldId id="259" r:id="rId10"/>
    <p:sldId id="266" r:id="rId11"/>
    <p:sldId id="260" r:id="rId12"/>
    <p:sldId id="261" r:id="rId13"/>
    <p:sldId id="272" r:id="rId14"/>
    <p:sldId id="267" r:id="rId15"/>
    <p:sldId id="268" r:id="rId16"/>
    <p:sldId id="273" r:id="rId17"/>
    <p:sldId id="274" r:id="rId18"/>
    <p:sldId id="262" r:id="rId19"/>
  </p:sldIdLst>
  <p:sldSz cx="9144000" cy="6858000" type="screen4x3"/>
  <p:notesSz cx="6858000" cy="9144000"/>
  <p:embeddedFontLst>
    <p:embeddedFont>
      <p:font typeface="Acumin Pro" panose="020B0604020202020204" charset="0"/>
      <p:regular r:id="rId21"/>
      <p:bold r:id="rId22"/>
      <p:italic r:id="rId23"/>
      <p:boldItalic r:id="rId24"/>
    </p:embeddedFont>
    <p:embeddedFont>
      <p:font typeface="Acumin Pro ExtraCondensed" panose="020B0604020202020204" charset="0"/>
      <p:regular r:id="rId25"/>
      <p:bold r:id="rId26"/>
      <p:italic r:id="rId27"/>
      <p:boldItalic r:id="rId28"/>
    </p:embeddedFont>
    <p:embeddedFont>
      <p:font typeface="Acumin Pro ExtraCondensed Smbd" panose="020B0604020202020204" charset="0"/>
      <p:regular r:id="rId29"/>
      <p:bold r:id="rId30"/>
      <p:italic r:id="rId31"/>
      <p:boldItalic r:id="rId32"/>
    </p:embeddedFont>
    <p:embeddedFont>
      <p:font typeface="Acumin Pro Medium" panose="020B0604020202020204" charset="0"/>
      <p:regular r:id="rId33"/>
      <p:italic r:id="rId34"/>
    </p:embeddedFont>
    <p:embeddedFont>
      <p:font typeface="Acumin Pro Semibold" panose="020B0604020202020204" charset="0"/>
      <p:regular r:id="rId35"/>
      <p:bold r:id="rId36"/>
      <p:italic r:id="rId37"/>
      <p:boldItalic r:id="rId38"/>
    </p:embeddedFont>
    <p:embeddedFont>
      <p:font typeface="Acumin Pro SemiCondensed" panose="020B060402020202020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United Sans Cd Md" pitchFamily="50" charset="0"/>
      <p:regular r:id="rId47"/>
    </p:embeddedFont>
    <p:embeddedFont>
      <p:font typeface="United Sans Reg Medium"/>
      <p:regular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F5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419"/>
  </p:normalViewPr>
  <p:slideViewPr>
    <p:cSldViewPr snapToGrid="0" snapToObjects="1">
      <p:cViewPr>
        <p:scale>
          <a:sx n="64" d="100"/>
          <a:sy n="64" d="100"/>
        </p:scale>
        <p:origin x="1292" y="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font" Target="fonts/font2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notesMaster" Target="notesMasters/notesMaster1.xml"/><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2/23/2020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5</a:t>
            </a:fld>
            <a:endParaRPr lang="en-US"/>
          </a:p>
        </p:txBody>
      </p:sp>
    </p:spTree>
    <p:extLst>
      <p:ext uri="{BB962C8B-B14F-4D97-AF65-F5344CB8AC3E}">
        <p14:creationId xmlns:p14="http://schemas.microsoft.com/office/powerpoint/2010/main" val="202673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7</a:t>
            </a:fld>
            <a:endParaRPr lang="en-US"/>
          </a:p>
        </p:txBody>
      </p:sp>
    </p:spTree>
    <p:extLst>
      <p:ext uri="{BB962C8B-B14F-4D97-AF65-F5344CB8AC3E}">
        <p14:creationId xmlns:p14="http://schemas.microsoft.com/office/powerpoint/2010/main" val="3382381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people become involved in organizations because they believe in the cause. However, many people become involved in a community group or organization, just because they have a relationship with another person who is already involved.</a:t>
            </a:r>
          </a:p>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8</a:t>
            </a:fld>
            <a:endParaRPr lang="en-US"/>
          </a:p>
        </p:txBody>
      </p:sp>
    </p:spTree>
    <p:extLst>
      <p:ext uri="{BB962C8B-B14F-4D97-AF65-F5344CB8AC3E}">
        <p14:creationId xmlns:p14="http://schemas.microsoft.com/office/powerpoint/2010/main" val="3001050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12</a:t>
            </a:fld>
            <a:endParaRPr lang="en-US"/>
          </a:p>
        </p:txBody>
      </p:sp>
    </p:spTree>
    <p:extLst>
      <p:ext uri="{BB962C8B-B14F-4D97-AF65-F5344CB8AC3E}">
        <p14:creationId xmlns:p14="http://schemas.microsoft.com/office/powerpoint/2010/main" val="56862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Learn about the person's culture</a:t>
            </a:r>
            <a:r>
              <a:rPr lang="en-US" dirty="0"/>
              <a:t>. Any effort will go a long way in showing that you care enough to find out about the reality of another person's life.</a:t>
            </a:r>
          </a:p>
          <a:p>
            <a:r>
              <a:rPr lang="en-US" i="1" dirty="0"/>
              <a:t>Put yourself at the center of another person's culture</a:t>
            </a:r>
            <a:r>
              <a:rPr lang="en-US" dirty="0"/>
              <a:t>. Especially if you are getting to know someone who is not a part of majority culture, try going to their cultural events where you are the minority. If you are willing to take risks and put yourself in a situation in which you might feel uncomfortable, people will be more inclined to want to get to know you.</a:t>
            </a:r>
          </a:p>
          <a:p>
            <a:r>
              <a:rPr lang="en-US" i="1" dirty="0"/>
              <a:t>Take a stand against the person's oppression</a:t>
            </a:r>
            <a:r>
              <a:rPr lang="en-US" dirty="0"/>
              <a:t>. Actions speak louder than words. People who experience oppression need allies to speak out against injustice. Strong relationships are forged when people act courageously on behalf of each other.</a:t>
            </a:r>
          </a:p>
          <a:p>
            <a:r>
              <a:rPr lang="en-US" i="1" dirty="0"/>
              <a:t>It's okay to make mistakes</a:t>
            </a:r>
            <a:r>
              <a:rPr lang="en-US" dirty="0"/>
              <a:t>. You may have to make mistakes as you build relationships with people who have different cultural backgrounds than your own, but people are generally forgiving, especially if your intentions are good. Remember, hang in there even if you feel rejected.</a:t>
            </a:r>
          </a:p>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13</a:t>
            </a:fld>
            <a:endParaRPr lang="en-US"/>
          </a:p>
        </p:txBody>
      </p:sp>
    </p:spTree>
    <p:extLst>
      <p:ext uri="{BB962C8B-B14F-4D97-AF65-F5344CB8AC3E}">
        <p14:creationId xmlns:p14="http://schemas.microsoft.com/office/powerpoint/2010/main" val="2318031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18</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9" name="Slide Number"/>
          <p:cNvSpPr>
            <a:spLocks noGrp="1"/>
          </p:cNvSpPr>
          <p:nvPr>
            <p:ph type="sldNum" sz="quarter" idx="12"/>
          </p:nvPr>
        </p:nvSpPr>
        <p:spPr>
          <a:xfrm>
            <a:off x="8606330" y="6296628"/>
            <a:ext cx="365760" cy="365760"/>
          </a:xfrm>
          <a:prstGeom prst="ellipse">
            <a:avLst/>
          </a:prstGeo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7123822" y="6226694"/>
            <a:ext cx="1238198" cy="323968"/>
          </a:xfrm>
          <a:prstGeom prst="rect">
            <a:avLst/>
          </a:prstGeom>
        </p:spPr>
        <p:txBody>
          <a:bodyPr/>
          <a:lstStyle>
            <a:lvl1pPr>
              <a:defRPr>
                <a:solidFill>
                  <a:schemeClr val="accent4">
                    <a:alpha val="70000"/>
                  </a:schemeClr>
                </a:solidFill>
              </a:defRPr>
            </a:lvl1pPr>
          </a:lstStyle>
          <a:p>
            <a:fld id="{049DC8E1-D369-0F48-9062-BB068AFD07CE}" type="datetime1">
              <a:rPr lang="en-US" smtClean="0"/>
              <a:pPr/>
              <a:t>2/23/2020</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F43933F-0B0A-4E63-8F80-CA14075D5C6B}"/>
              </a:ext>
            </a:extLst>
          </p:cNvPr>
          <p:cNvPicPr>
            <a:picLocks noChangeAspect="1"/>
          </p:cNvPicPr>
          <p:nvPr userDrawn="1"/>
        </p:nvPicPr>
        <p:blipFill>
          <a:blip r:embed="rId2"/>
          <a:stretch>
            <a:fillRect/>
          </a:stretch>
        </p:blipFill>
        <p:spPr>
          <a:xfrm>
            <a:off x="888102" y="6002688"/>
            <a:ext cx="4324206" cy="461773"/>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667715" y="6287369"/>
            <a:ext cx="365760" cy="365760"/>
          </a:xfrm>
          <a:prstGeom prst="ellipse">
            <a:avLst/>
          </a:prstGeo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603453" y="6213601"/>
            <a:ext cx="365760" cy="365760"/>
          </a:xfrm>
          <a:prstGeom prst="ellipse">
            <a:avLst/>
          </a:prstGeo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615327" y="6104489"/>
            <a:ext cx="365760" cy="365760"/>
          </a:xfrm>
          <a:prstGeom prst="ellipse">
            <a:avLst/>
          </a:prstGeo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9" name="Slide Number"/>
          <p:cNvSpPr>
            <a:spLocks noGrp="1"/>
          </p:cNvSpPr>
          <p:nvPr>
            <p:ph type="sldNum" sz="quarter" idx="12"/>
          </p:nvPr>
        </p:nvSpPr>
        <p:spPr>
          <a:xfrm>
            <a:off x="8615326" y="6017995"/>
            <a:ext cx="365760" cy="365760"/>
          </a:xfrm>
          <a:prstGeom prst="ellipse">
            <a:avLst/>
          </a:prstGeo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9" name="Slide Number"/>
          <p:cNvSpPr>
            <a:spLocks noGrp="1"/>
          </p:cNvSpPr>
          <p:nvPr>
            <p:ph type="sldNum" sz="quarter" idx="12"/>
          </p:nvPr>
        </p:nvSpPr>
        <p:spPr>
          <a:xfrm>
            <a:off x="8615327" y="6122060"/>
            <a:ext cx="365760" cy="365760"/>
          </a:xfrm>
          <a:prstGeom prst="ellipse">
            <a:avLst/>
          </a:prstGeo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E9FD10-2DBA-4778-9B48-1DA8B834A472}"/>
              </a:ext>
            </a:extLst>
          </p:cNvPr>
          <p:cNvPicPr>
            <a:picLocks noChangeAspect="1"/>
          </p:cNvPicPr>
          <p:nvPr userDrawn="1"/>
        </p:nvPicPr>
        <p:blipFill>
          <a:blip r:embed="rId2"/>
          <a:stretch>
            <a:fillRect/>
          </a:stretch>
        </p:blipFill>
        <p:spPr>
          <a:xfrm>
            <a:off x="922987" y="5087695"/>
            <a:ext cx="2034544" cy="1609347"/>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416858" y="6219163"/>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iap2usa.org/cvs" TargetMode="External"/><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ctb.ku.edu/en/table-of-contents/leadership/leadership-functions/build-sustain-relationships/mai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074656" y="691036"/>
            <a:ext cx="6947554" cy="3323987"/>
          </a:xfrm>
        </p:spPr>
        <p:txBody>
          <a:bodyPr/>
          <a:lstStyle/>
          <a:p>
            <a:r>
              <a:rPr lang="en-US" dirty="0"/>
              <a:t>Landscapes and Landmines: Working with community partners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329178" y="3563332"/>
            <a:ext cx="6511608" cy="1881604"/>
          </a:xfrm>
        </p:spPr>
        <p:txBody>
          <a:bodyPr/>
          <a:lstStyle/>
          <a:p>
            <a:r>
              <a:rPr lang="en-US" sz="2400" dirty="0"/>
              <a:t>Dr. Kathryn S. Orvis, Purdue University</a:t>
            </a:r>
          </a:p>
          <a:p>
            <a:r>
              <a:rPr lang="en-US" sz="2000" dirty="0"/>
              <a:t>Dept. Agricultural Sciences Education &amp; Communication </a:t>
            </a:r>
          </a:p>
          <a:p>
            <a:r>
              <a:rPr lang="en-US" sz="2000" dirty="0"/>
              <a:t>and </a:t>
            </a:r>
          </a:p>
          <a:p>
            <a:r>
              <a:rPr lang="en-US" sz="2000" dirty="0"/>
              <a:t>Dept. Horticulture &amp; Landscape Architecture</a:t>
            </a: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3" y="6226694"/>
            <a:ext cx="1270135" cy="323968"/>
          </a:xfrm>
        </p:spPr>
        <p:txBody>
          <a:bodyPr/>
          <a:lstStyle/>
          <a:p>
            <a:fld id="{049DC8E1-D369-0F48-9062-BB068AFD07CE}" type="datetime1">
              <a:rPr lang="en-US" smtClean="0"/>
              <a:pPr/>
              <a:t>2/23/2020</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4294967295"/>
          </p:nvPr>
        </p:nvSpPr>
        <p:spPr>
          <a:xfrm>
            <a:off x="7840786" y="6200875"/>
            <a:ext cx="365760" cy="365760"/>
          </a:xfrm>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E850DF-3D9E-1B47-90FF-ED7F0C971735}"/>
              </a:ext>
            </a:extLst>
          </p:cNvPr>
          <p:cNvSpPr>
            <a:spLocks noGrp="1"/>
          </p:cNvSpPr>
          <p:nvPr>
            <p:ph type="ctrTitle"/>
          </p:nvPr>
        </p:nvSpPr>
        <p:spPr/>
        <p:txBody>
          <a:bodyPr/>
          <a:lstStyle/>
          <a:p>
            <a:r>
              <a:rPr lang="en-US" dirty="0"/>
              <a:t>Engaging with your Community</a:t>
            </a:r>
          </a:p>
        </p:txBody>
      </p:sp>
      <p:sp>
        <p:nvSpPr>
          <p:cNvPr id="3" name="Subhead">
            <a:extLst>
              <a:ext uri="{FF2B5EF4-FFF2-40B4-BE49-F238E27FC236}">
                <a16:creationId xmlns:a16="http://schemas.microsoft.com/office/drawing/2014/main" id="{64ED6B49-BD5E-0041-B100-6E9FE7E85D35}"/>
              </a:ext>
            </a:extLst>
          </p:cNvPr>
          <p:cNvSpPr>
            <a:spLocks noGrp="1"/>
          </p:cNvSpPr>
          <p:nvPr>
            <p:ph type="subTitle" idx="1"/>
          </p:nvPr>
        </p:nvSpPr>
        <p:spPr>
          <a:xfrm>
            <a:off x="1128501" y="1345166"/>
            <a:ext cx="6925728" cy="338554"/>
          </a:xfrm>
        </p:spPr>
        <p:txBody>
          <a:bodyPr/>
          <a:lstStyle/>
          <a:p>
            <a:r>
              <a:rPr lang="en-US" dirty="0"/>
              <a:t>It is not a straight line from start to finish! </a:t>
            </a:r>
          </a:p>
        </p:txBody>
      </p:sp>
      <p:sp>
        <p:nvSpPr>
          <p:cNvPr id="4" name="Body Text">
            <a:extLst>
              <a:ext uri="{FF2B5EF4-FFF2-40B4-BE49-F238E27FC236}">
                <a16:creationId xmlns:a16="http://schemas.microsoft.com/office/drawing/2014/main" id="{A576C15D-F831-C840-A05A-A5EF685D5411}"/>
              </a:ext>
            </a:extLst>
          </p:cNvPr>
          <p:cNvSpPr>
            <a:spLocks noGrp="1"/>
          </p:cNvSpPr>
          <p:nvPr>
            <p:ph type="body" sz="quarter" idx="14"/>
          </p:nvPr>
        </p:nvSpPr>
        <p:spPr>
          <a:xfrm>
            <a:off x="1169580" y="1855833"/>
            <a:ext cx="2703373" cy="4357768"/>
          </a:xfrm>
        </p:spPr>
        <p:txBody>
          <a:bodyPr>
            <a:normAutofit/>
          </a:bodyPr>
          <a:lstStyle/>
          <a:p>
            <a:pPr marL="0" lvl="0" indent="0">
              <a:buNone/>
            </a:pPr>
            <a:r>
              <a:rPr lang="en-US" sz="2200" dirty="0"/>
              <a:t>And players and locations are constantly changing</a:t>
            </a:r>
          </a:p>
          <a:p>
            <a:pPr marL="0" lvl="0" indent="0">
              <a:buNone/>
            </a:pPr>
            <a:endParaRPr lang="en-US" sz="2200" dirty="0"/>
          </a:p>
          <a:p>
            <a:pPr marL="0" lvl="0" indent="0">
              <a:buNone/>
            </a:pPr>
            <a:endParaRPr lang="en-US" sz="2200" dirty="0"/>
          </a:p>
          <a:p>
            <a:pPr marL="0" lvl="0" indent="0">
              <a:buNone/>
            </a:pPr>
            <a:endParaRPr lang="en-US" sz="2200" dirty="0"/>
          </a:p>
          <a:p>
            <a:pPr marL="0" lvl="0" indent="0">
              <a:buNone/>
            </a:pPr>
            <a:r>
              <a:rPr lang="en-US" sz="2200" b="1" dirty="0">
                <a:solidFill>
                  <a:srgbClr val="00B0F0"/>
                </a:solidFill>
                <a:effectLst>
                  <a:outerShdw blurRad="38100" dist="38100" dir="2700000" algn="tl">
                    <a:srgbClr val="000000">
                      <a:alpha val="43137"/>
                    </a:srgbClr>
                  </a:outerShdw>
                </a:effectLst>
              </a:rPr>
              <a:t>So what are some methods for engagement or participation in your community? </a:t>
            </a:r>
          </a:p>
          <a:p>
            <a:pPr lvl="0"/>
            <a:endParaRPr lang="en-US" sz="2400" dirty="0"/>
          </a:p>
          <a:p>
            <a:pPr marL="0" lvl="0" indent="0">
              <a:buNone/>
            </a:pPr>
            <a:endParaRPr lang="en-US" sz="2400" dirty="0"/>
          </a:p>
          <a:p>
            <a:pPr lvl="0"/>
            <a:endParaRPr lang="en-US" sz="2400" dirty="0"/>
          </a:p>
        </p:txBody>
      </p:sp>
      <p:sp>
        <p:nvSpPr>
          <p:cNvPr id="7" name="Slide Number">
            <a:extLst>
              <a:ext uri="{FF2B5EF4-FFF2-40B4-BE49-F238E27FC236}">
                <a16:creationId xmlns:a16="http://schemas.microsoft.com/office/drawing/2014/main" id="{0343A167-D916-344F-9C29-C33AA2CD1DF2}"/>
              </a:ext>
            </a:extLst>
          </p:cNvPr>
          <p:cNvSpPr>
            <a:spLocks noGrp="1"/>
          </p:cNvSpPr>
          <p:nvPr>
            <p:ph type="sldNum" sz="quarter" idx="12"/>
          </p:nvPr>
        </p:nvSpPr>
        <p:spPr/>
        <p:txBody>
          <a:bodyPr/>
          <a:lstStyle/>
          <a:p>
            <a:fld id="{8A7A6979-0714-4377-B894-6BE4C2D6E202}" type="slidenum">
              <a:rPr lang="en-US" smtClean="0"/>
              <a:pPr/>
              <a:t>10</a:t>
            </a:fld>
            <a:endParaRPr lang="en-US" dirty="0"/>
          </a:p>
        </p:txBody>
      </p:sp>
      <p:grpSp>
        <p:nvGrpSpPr>
          <p:cNvPr id="30" name="Group 29">
            <a:extLst>
              <a:ext uri="{FF2B5EF4-FFF2-40B4-BE49-F238E27FC236}">
                <a16:creationId xmlns:a16="http://schemas.microsoft.com/office/drawing/2014/main" id="{3E67EDCB-7708-40B5-837B-D98424EF928E}"/>
              </a:ext>
            </a:extLst>
          </p:cNvPr>
          <p:cNvGrpSpPr/>
          <p:nvPr/>
        </p:nvGrpSpPr>
        <p:grpSpPr>
          <a:xfrm>
            <a:off x="4008476" y="1413171"/>
            <a:ext cx="4545481" cy="3871213"/>
            <a:chOff x="3721395" y="1274945"/>
            <a:chExt cx="4545481" cy="3871213"/>
          </a:xfrm>
        </p:grpSpPr>
        <p:cxnSp>
          <p:nvCxnSpPr>
            <p:cNvPr id="19" name="Straight Arrow Connector 18">
              <a:extLst>
                <a:ext uri="{FF2B5EF4-FFF2-40B4-BE49-F238E27FC236}">
                  <a16:creationId xmlns:a16="http://schemas.microsoft.com/office/drawing/2014/main" id="{D2017F9F-9C1D-408F-8014-DD94D83E9E78}"/>
                </a:ext>
              </a:extLst>
            </p:cNvPr>
            <p:cNvCxnSpPr>
              <a:cxnSpLocks/>
            </p:cNvCxnSpPr>
            <p:nvPr/>
          </p:nvCxnSpPr>
          <p:spPr>
            <a:xfrm flipH="1">
              <a:off x="7081281" y="1274945"/>
              <a:ext cx="616688" cy="603398"/>
            </a:xfrm>
            <a:prstGeom prst="straightConnector1">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483960E6-17AE-4EAF-8F37-287020F7988C}"/>
                </a:ext>
              </a:extLst>
            </p:cNvPr>
            <p:cNvSpPr/>
            <p:nvPr/>
          </p:nvSpPr>
          <p:spPr>
            <a:xfrm>
              <a:off x="4093535" y="1602053"/>
              <a:ext cx="3349256" cy="3544105"/>
            </a:xfrm>
            <a:custGeom>
              <a:avLst/>
              <a:gdLst>
                <a:gd name="connsiteX0" fmla="*/ 0 w 3349256"/>
                <a:gd name="connsiteY0" fmla="*/ 609519 h 3544105"/>
                <a:gd name="connsiteX1" fmla="*/ 10632 w 3349256"/>
                <a:gd name="connsiteY1" fmla="*/ 811538 h 3544105"/>
                <a:gd name="connsiteX2" fmla="*/ 21265 w 3349256"/>
                <a:gd name="connsiteY2" fmla="*/ 949761 h 3544105"/>
                <a:gd name="connsiteX3" fmla="*/ 31898 w 3349256"/>
                <a:gd name="connsiteY3" fmla="*/ 1364431 h 3544105"/>
                <a:gd name="connsiteX4" fmla="*/ 21265 w 3349256"/>
                <a:gd name="connsiteY4" fmla="*/ 1513287 h 3544105"/>
                <a:gd name="connsiteX5" fmla="*/ 10632 w 3349256"/>
                <a:gd name="connsiteY5" fmla="*/ 1566449 h 3544105"/>
                <a:gd name="connsiteX6" fmla="*/ 21265 w 3349256"/>
                <a:gd name="connsiteY6" fmla="*/ 1608980 h 3544105"/>
                <a:gd name="connsiteX7" fmla="*/ 669851 w 3349256"/>
                <a:gd name="connsiteY7" fmla="*/ 1630245 h 3544105"/>
                <a:gd name="connsiteX8" fmla="*/ 691116 w 3349256"/>
                <a:gd name="connsiteY8" fmla="*/ 1694040 h 3544105"/>
                <a:gd name="connsiteX9" fmla="*/ 723014 w 3349256"/>
                <a:gd name="connsiteY9" fmla="*/ 1810998 h 3544105"/>
                <a:gd name="connsiteX10" fmla="*/ 733646 w 3349256"/>
                <a:gd name="connsiteY10" fmla="*/ 2119342 h 3544105"/>
                <a:gd name="connsiteX11" fmla="*/ 744279 w 3349256"/>
                <a:gd name="connsiteY11" fmla="*/ 2183138 h 3544105"/>
                <a:gd name="connsiteX12" fmla="*/ 776177 w 3349256"/>
                <a:gd name="connsiteY12" fmla="*/ 2544645 h 3544105"/>
                <a:gd name="connsiteX13" fmla="*/ 871870 w 3349256"/>
                <a:gd name="connsiteY13" fmla="*/ 2534012 h 3544105"/>
                <a:gd name="connsiteX14" fmla="*/ 914400 w 3349256"/>
                <a:gd name="connsiteY14" fmla="*/ 2523380 h 3544105"/>
                <a:gd name="connsiteX15" fmla="*/ 1041991 w 3349256"/>
                <a:gd name="connsiteY15" fmla="*/ 2502114 h 3544105"/>
                <a:gd name="connsiteX16" fmla="*/ 1541721 w 3349256"/>
                <a:gd name="connsiteY16" fmla="*/ 2512747 h 3544105"/>
                <a:gd name="connsiteX17" fmla="*/ 1605516 w 3349256"/>
                <a:gd name="connsiteY17" fmla="*/ 2523380 h 3544105"/>
                <a:gd name="connsiteX18" fmla="*/ 1637414 w 3349256"/>
                <a:gd name="connsiteY18" fmla="*/ 2565910 h 3544105"/>
                <a:gd name="connsiteX19" fmla="*/ 1648046 w 3349256"/>
                <a:gd name="connsiteY19" fmla="*/ 2608440 h 3544105"/>
                <a:gd name="connsiteX20" fmla="*/ 1669312 w 3349256"/>
                <a:gd name="connsiteY20" fmla="*/ 2863621 h 3544105"/>
                <a:gd name="connsiteX21" fmla="*/ 1679944 w 3349256"/>
                <a:gd name="connsiteY21" fmla="*/ 3278291 h 3544105"/>
                <a:gd name="connsiteX22" fmla="*/ 1701209 w 3349256"/>
                <a:gd name="connsiteY22" fmla="*/ 3448412 h 3544105"/>
                <a:gd name="connsiteX23" fmla="*/ 1711842 w 3349256"/>
                <a:gd name="connsiteY23" fmla="*/ 3544105 h 3544105"/>
                <a:gd name="connsiteX24" fmla="*/ 1796902 w 3349256"/>
                <a:gd name="connsiteY24" fmla="*/ 3533473 h 3544105"/>
                <a:gd name="connsiteX25" fmla="*/ 1903228 w 3349256"/>
                <a:gd name="connsiteY25" fmla="*/ 3512207 h 3544105"/>
                <a:gd name="connsiteX26" fmla="*/ 1977656 w 3349256"/>
                <a:gd name="connsiteY26" fmla="*/ 3501575 h 3544105"/>
                <a:gd name="connsiteX27" fmla="*/ 2211572 w 3349256"/>
                <a:gd name="connsiteY27" fmla="*/ 3459045 h 3544105"/>
                <a:gd name="connsiteX28" fmla="*/ 2498651 w 3349256"/>
                <a:gd name="connsiteY28" fmla="*/ 3437780 h 3544105"/>
                <a:gd name="connsiteX29" fmla="*/ 2636874 w 3349256"/>
                <a:gd name="connsiteY29" fmla="*/ 3427147 h 3544105"/>
                <a:gd name="connsiteX30" fmla="*/ 2626242 w 3349256"/>
                <a:gd name="connsiteY30" fmla="*/ 2725398 h 3544105"/>
                <a:gd name="connsiteX31" fmla="*/ 2604977 w 3349256"/>
                <a:gd name="connsiteY31" fmla="*/ 2597807 h 3544105"/>
                <a:gd name="connsiteX32" fmla="*/ 2583712 w 3349256"/>
                <a:gd name="connsiteY32" fmla="*/ 2459584 h 3544105"/>
                <a:gd name="connsiteX33" fmla="*/ 2562446 w 3349256"/>
                <a:gd name="connsiteY33" fmla="*/ 2427687 h 3544105"/>
                <a:gd name="connsiteX34" fmla="*/ 2551814 w 3349256"/>
                <a:gd name="connsiteY34" fmla="*/ 2374524 h 3544105"/>
                <a:gd name="connsiteX35" fmla="*/ 2509284 w 3349256"/>
                <a:gd name="connsiteY35" fmla="*/ 2300096 h 3544105"/>
                <a:gd name="connsiteX36" fmla="*/ 2488018 w 3349256"/>
                <a:gd name="connsiteY36" fmla="*/ 2278831 h 3544105"/>
                <a:gd name="connsiteX37" fmla="*/ 2445488 w 3349256"/>
                <a:gd name="connsiteY37" fmla="*/ 2215035 h 3544105"/>
                <a:gd name="connsiteX38" fmla="*/ 2424223 w 3349256"/>
                <a:gd name="connsiteY38" fmla="*/ 2172505 h 3544105"/>
                <a:gd name="connsiteX39" fmla="*/ 2339163 w 3349256"/>
                <a:gd name="connsiteY39" fmla="*/ 2098077 h 3544105"/>
                <a:gd name="connsiteX40" fmla="*/ 2307265 w 3349256"/>
                <a:gd name="connsiteY40" fmla="*/ 2066180 h 3544105"/>
                <a:gd name="connsiteX41" fmla="*/ 2275367 w 3349256"/>
                <a:gd name="connsiteY41" fmla="*/ 2044914 h 3544105"/>
                <a:gd name="connsiteX42" fmla="*/ 2243470 w 3349256"/>
                <a:gd name="connsiteY42" fmla="*/ 2013017 h 3544105"/>
                <a:gd name="connsiteX43" fmla="*/ 2200939 w 3349256"/>
                <a:gd name="connsiteY43" fmla="*/ 1991752 h 3544105"/>
                <a:gd name="connsiteX44" fmla="*/ 2158409 w 3349256"/>
                <a:gd name="connsiteY44" fmla="*/ 1959854 h 3544105"/>
                <a:gd name="connsiteX45" fmla="*/ 2094614 w 3349256"/>
                <a:gd name="connsiteY45" fmla="*/ 1938589 h 3544105"/>
                <a:gd name="connsiteX46" fmla="*/ 2052084 w 3349256"/>
                <a:gd name="connsiteY46" fmla="*/ 1917324 h 3544105"/>
                <a:gd name="connsiteX47" fmla="*/ 1956391 w 3349256"/>
                <a:gd name="connsiteY47" fmla="*/ 1864161 h 3544105"/>
                <a:gd name="connsiteX48" fmla="*/ 1892595 w 3349256"/>
                <a:gd name="connsiteY48" fmla="*/ 1853528 h 3544105"/>
                <a:gd name="connsiteX49" fmla="*/ 1701209 w 3349256"/>
                <a:gd name="connsiteY49" fmla="*/ 1768468 h 3544105"/>
                <a:gd name="connsiteX50" fmla="*/ 1616149 w 3349256"/>
                <a:gd name="connsiteY50" fmla="*/ 1757835 h 3544105"/>
                <a:gd name="connsiteX51" fmla="*/ 1520456 w 3349256"/>
                <a:gd name="connsiteY51" fmla="*/ 1725938 h 3544105"/>
                <a:gd name="connsiteX52" fmla="*/ 1456660 w 3349256"/>
                <a:gd name="connsiteY52" fmla="*/ 1715305 h 3544105"/>
                <a:gd name="connsiteX53" fmla="*/ 1403498 w 3349256"/>
                <a:gd name="connsiteY53" fmla="*/ 1683407 h 3544105"/>
                <a:gd name="connsiteX54" fmla="*/ 1297172 w 3349256"/>
                <a:gd name="connsiteY54" fmla="*/ 1662142 h 3544105"/>
                <a:gd name="connsiteX55" fmla="*/ 1244009 w 3349256"/>
                <a:gd name="connsiteY55" fmla="*/ 1672775 h 3544105"/>
                <a:gd name="connsiteX56" fmla="*/ 1275907 w 3349256"/>
                <a:gd name="connsiteY56" fmla="*/ 1662142 h 3544105"/>
                <a:gd name="connsiteX57" fmla="*/ 1265274 w 3349256"/>
                <a:gd name="connsiteY57" fmla="*/ 1608980 h 3544105"/>
                <a:gd name="connsiteX58" fmla="*/ 1244009 w 3349256"/>
                <a:gd name="connsiteY58" fmla="*/ 1534552 h 3544105"/>
                <a:gd name="connsiteX59" fmla="*/ 1233377 w 3349256"/>
                <a:gd name="connsiteY59" fmla="*/ 1470756 h 3544105"/>
                <a:gd name="connsiteX60" fmla="*/ 1244009 w 3349256"/>
                <a:gd name="connsiteY60" fmla="*/ 1364431 h 3544105"/>
                <a:gd name="connsiteX61" fmla="*/ 1265274 w 3349256"/>
                <a:gd name="connsiteY61" fmla="*/ 1332533 h 3544105"/>
                <a:gd name="connsiteX62" fmla="*/ 1318437 w 3349256"/>
                <a:gd name="connsiteY62" fmla="*/ 1268738 h 3544105"/>
                <a:gd name="connsiteX63" fmla="*/ 1392865 w 3349256"/>
                <a:gd name="connsiteY63" fmla="*/ 1204942 h 3544105"/>
                <a:gd name="connsiteX64" fmla="*/ 1435395 w 3349256"/>
                <a:gd name="connsiteY64" fmla="*/ 1183677 h 3544105"/>
                <a:gd name="connsiteX65" fmla="*/ 1541721 w 3349256"/>
                <a:gd name="connsiteY65" fmla="*/ 1119882 h 3544105"/>
                <a:gd name="connsiteX66" fmla="*/ 1658679 w 3349256"/>
                <a:gd name="connsiteY66" fmla="*/ 1098617 h 3544105"/>
                <a:gd name="connsiteX67" fmla="*/ 1701209 w 3349256"/>
                <a:gd name="connsiteY67" fmla="*/ 1087984 h 3544105"/>
                <a:gd name="connsiteX68" fmla="*/ 1796902 w 3349256"/>
                <a:gd name="connsiteY68" fmla="*/ 1066719 h 3544105"/>
                <a:gd name="connsiteX69" fmla="*/ 1860698 w 3349256"/>
                <a:gd name="connsiteY69" fmla="*/ 1045454 h 3544105"/>
                <a:gd name="connsiteX70" fmla="*/ 1903228 w 3349256"/>
                <a:gd name="connsiteY70" fmla="*/ 1034821 h 3544105"/>
                <a:gd name="connsiteX71" fmla="*/ 1967023 w 3349256"/>
                <a:gd name="connsiteY71" fmla="*/ 1013556 h 3544105"/>
                <a:gd name="connsiteX72" fmla="*/ 1998921 w 3349256"/>
                <a:gd name="connsiteY72" fmla="*/ 1002924 h 3544105"/>
                <a:gd name="connsiteX73" fmla="*/ 2169042 w 3349256"/>
                <a:gd name="connsiteY73" fmla="*/ 971026 h 3544105"/>
                <a:gd name="connsiteX74" fmla="*/ 2466753 w 3349256"/>
                <a:gd name="connsiteY74" fmla="*/ 981659 h 3544105"/>
                <a:gd name="connsiteX75" fmla="*/ 2583712 w 3349256"/>
                <a:gd name="connsiteY75" fmla="*/ 1002924 h 3544105"/>
                <a:gd name="connsiteX76" fmla="*/ 2732567 w 3349256"/>
                <a:gd name="connsiteY76" fmla="*/ 1013556 h 3544105"/>
                <a:gd name="connsiteX77" fmla="*/ 2806995 w 3349256"/>
                <a:gd name="connsiteY77" fmla="*/ 1024189 h 3544105"/>
                <a:gd name="connsiteX78" fmla="*/ 2860158 w 3349256"/>
                <a:gd name="connsiteY78" fmla="*/ 1034821 h 3544105"/>
                <a:gd name="connsiteX79" fmla="*/ 2945218 w 3349256"/>
                <a:gd name="connsiteY79" fmla="*/ 1024189 h 3544105"/>
                <a:gd name="connsiteX80" fmla="*/ 2955851 w 3349256"/>
                <a:gd name="connsiteY80" fmla="*/ 981659 h 3544105"/>
                <a:gd name="connsiteX81" fmla="*/ 2966484 w 3349256"/>
                <a:gd name="connsiteY81" fmla="*/ 949761 h 3544105"/>
                <a:gd name="connsiteX82" fmla="*/ 2955851 w 3349256"/>
                <a:gd name="connsiteY82" fmla="*/ 811538 h 3544105"/>
                <a:gd name="connsiteX83" fmla="*/ 2870791 w 3349256"/>
                <a:gd name="connsiteY83" fmla="*/ 822170 h 3544105"/>
                <a:gd name="connsiteX84" fmla="*/ 2860158 w 3349256"/>
                <a:gd name="connsiteY84" fmla="*/ 917863 h 3544105"/>
                <a:gd name="connsiteX85" fmla="*/ 2892056 w 3349256"/>
                <a:gd name="connsiteY85" fmla="*/ 1024189 h 3544105"/>
                <a:gd name="connsiteX86" fmla="*/ 2902688 w 3349256"/>
                <a:gd name="connsiteY86" fmla="*/ 1056087 h 3544105"/>
                <a:gd name="connsiteX87" fmla="*/ 2966484 w 3349256"/>
                <a:gd name="connsiteY87" fmla="*/ 1119882 h 3544105"/>
                <a:gd name="connsiteX88" fmla="*/ 3040912 w 3349256"/>
                <a:gd name="connsiteY88" fmla="*/ 1162412 h 3544105"/>
                <a:gd name="connsiteX89" fmla="*/ 3115339 w 3349256"/>
                <a:gd name="connsiteY89" fmla="*/ 1119882 h 3544105"/>
                <a:gd name="connsiteX90" fmla="*/ 3136605 w 3349256"/>
                <a:gd name="connsiteY90" fmla="*/ 1056087 h 3544105"/>
                <a:gd name="connsiteX91" fmla="*/ 3115339 w 3349256"/>
                <a:gd name="connsiteY91" fmla="*/ 907231 h 3544105"/>
                <a:gd name="connsiteX92" fmla="*/ 3094074 w 3349256"/>
                <a:gd name="connsiteY92" fmla="*/ 875333 h 3544105"/>
                <a:gd name="connsiteX93" fmla="*/ 3030279 w 3349256"/>
                <a:gd name="connsiteY93" fmla="*/ 854068 h 3544105"/>
                <a:gd name="connsiteX94" fmla="*/ 2998381 w 3349256"/>
                <a:gd name="connsiteY94" fmla="*/ 843435 h 3544105"/>
                <a:gd name="connsiteX95" fmla="*/ 2998381 w 3349256"/>
                <a:gd name="connsiteY95" fmla="*/ 832803 h 3544105"/>
                <a:gd name="connsiteX96" fmla="*/ 3094074 w 3349256"/>
                <a:gd name="connsiteY96" fmla="*/ 800905 h 3544105"/>
                <a:gd name="connsiteX97" fmla="*/ 3125972 w 3349256"/>
                <a:gd name="connsiteY97" fmla="*/ 769007 h 3544105"/>
                <a:gd name="connsiteX98" fmla="*/ 3200400 w 3349256"/>
                <a:gd name="connsiteY98" fmla="*/ 705212 h 3544105"/>
                <a:gd name="connsiteX99" fmla="*/ 3221665 w 3349256"/>
                <a:gd name="connsiteY99" fmla="*/ 673314 h 3544105"/>
                <a:gd name="connsiteX100" fmla="*/ 3253563 w 3349256"/>
                <a:gd name="connsiteY100" fmla="*/ 598887 h 3544105"/>
                <a:gd name="connsiteX101" fmla="*/ 3264195 w 3349256"/>
                <a:gd name="connsiteY101" fmla="*/ 556356 h 3544105"/>
                <a:gd name="connsiteX102" fmla="*/ 3285460 w 3349256"/>
                <a:gd name="connsiteY102" fmla="*/ 513826 h 3544105"/>
                <a:gd name="connsiteX103" fmla="*/ 3296093 w 3349256"/>
                <a:gd name="connsiteY103" fmla="*/ 481928 h 3544105"/>
                <a:gd name="connsiteX104" fmla="*/ 3317358 w 3349256"/>
                <a:gd name="connsiteY104" fmla="*/ 450031 h 3544105"/>
                <a:gd name="connsiteX105" fmla="*/ 3338623 w 3349256"/>
                <a:gd name="connsiteY105" fmla="*/ 386235 h 3544105"/>
                <a:gd name="connsiteX106" fmla="*/ 3349256 w 3349256"/>
                <a:gd name="connsiteY106" fmla="*/ 354338 h 3544105"/>
                <a:gd name="connsiteX107" fmla="*/ 3338623 w 3349256"/>
                <a:gd name="connsiteY107" fmla="*/ 162952 h 3544105"/>
                <a:gd name="connsiteX108" fmla="*/ 3317358 w 3349256"/>
                <a:gd name="connsiteY108" fmla="*/ 131054 h 3544105"/>
                <a:gd name="connsiteX109" fmla="*/ 3306725 w 3349256"/>
                <a:gd name="connsiteY109" fmla="*/ 88524 h 3544105"/>
                <a:gd name="connsiteX110" fmla="*/ 3189767 w 3349256"/>
                <a:gd name="connsiteY110" fmla="*/ 14096 h 3544105"/>
                <a:gd name="connsiteX111" fmla="*/ 3179135 w 3349256"/>
                <a:gd name="connsiteY111" fmla="*/ 14096 h 354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49256" h="3544105">
                  <a:moveTo>
                    <a:pt x="0" y="609519"/>
                  </a:moveTo>
                  <a:cubicBezTo>
                    <a:pt x="3544" y="676859"/>
                    <a:pt x="6426" y="744236"/>
                    <a:pt x="10632" y="811538"/>
                  </a:cubicBezTo>
                  <a:cubicBezTo>
                    <a:pt x="13515" y="857658"/>
                    <a:pt x="19489" y="903585"/>
                    <a:pt x="21265" y="949761"/>
                  </a:cubicBezTo>
                  <a:cubicBezTo>
                    <a:pt x="26579" y="1087928"/>
                    <a:pt x="28354" y="1226208"/>
                    <a:pt x="31898" y="1364431"/>
                  </a:cubicBezTo>
                  <a:cubicBezTo>
                    <a:pt x="28354" y="1414050"/>
                    <a:pt x="26473" y="1463815"/>
                    <a:pt x="21265" y="1513287"/>
                  </a:cubicBezTo>
                  <a:cubicBezTo>
                    <a:pt x="19373" y="1531259"/>
                    <a:pt x="10632" y="1548377"/>
                    <a:pt x="10632" y="1566449"/>
                  </a:cubicBezTo>
                  <a:cubicBezTo>
                    <a:pt x="10632" y="1581062"/>
                    <a:pt x="6720" y="1607572"/>
                    <a:pt x="21265" y="1608980"/>
                  </a:cubicBezTo>
                  <a:cubicBezTo>
                    <a:pt x="236571" y="1629816"/>
                    <a:pt x="453656" y="1623157"/>
                    <a:pt x="669851" y="1630245"/>
                  </a:cubicBezTo>
                  <a:cubicBezTo>
                    <a:pt x="676939" y="1651510"/>
                    <a:pt x="685679" y="1672294"/>
                    <a:pt x="691116" y="1694040"/>
                  </a:cubicBezTo>
                  <a:cubicBezTo>
                    <a:pt x="715099" y="1789973"/>
                    <a:pt x="703139" y="1751374"/>
                    <a:pt x="723014" y="1810998"/>
                  </a:cubicBezTo>
                  <a:cubicBezTo>
                    <a:pt x="726558" y="1913779"/>
                    <a:pt x="727779" y="2016667"/>
                    <a:pt x="733646" y="2119342"/>
                  </a:cubicBezTo>
                  <a:cubicBezTo>
                    <a:pt x="734876" y="2140866"/>
                    <a:pt x="742975" y="2161619"/>
                    <a:pt x="744279" y="2183138"/>
                  </a:cubicBezTo>
                  <a:cubicBezTo>
                    <a:pt x="765227" y="2528760"/>
                    <a:pt x="726083" y="2369316"/>
                    <a:pt x="776177" y="2544645"/>
                  </a:cubicBezTo>
                  <a:cubicBezTo>
                    <a:pt x="808075" y="2541101"/>
                    <a:pt x="840149" y="2538892"/>
                    <a:pt x="871870" y="2534012"/>
                  </a:cubicBezTo>
                  <a:cubicBezTo>
                    <a:pt x="886313" y="2531790"/>
                    <a:pt x="900135" y="2526550"/>
                    <a:pt x="914400" y="2523380"/>
                  </a:cubicBezTo>
                  <a:cubicBezTo>
                    <a:pt x="970378" y="2510941"/>
                    <a:pt x="979848" y="2510992"/>
                    <a:pt x="1041991" y="2502114"/>
                  </a:cubicBezTo>
                  <a:lnTo>
                    <a:pt x="1541721" y="2512747"/>
                  </a:lnTo>
                  <a:cubicBezTo>
                    <a:pt x="1563264" y="2513560"/>
                    <a:pt x="1586671" y="2512910"/>
                    <a:pt x="1605516" y="2523380"/>
                  </a:cubicBezTo>
                  <a:cubicBezTo>
                    <a:pt x="1621007" y="2531986"/>
                    <a:pt x="1626781" y="2551733"/>
                    <a:pt x="1637414" y="2565910"/>
                  </a:cubicBezTo>
                  <a:cubicBezTo>
                    <a:pt x="1640958" y="2580087"/>
                    <a:pt x="1645432" y="2594063"/>
                    <a:pt x="1648046" y="2608440"/>
                  </a:cubicBezTo>
                  <a:cubicBezTo>
                    <a:pt x="1664715" y="2700119"/>
                    <a:pt x="1663228" y="2760196"/>
                    <a:pt x="1669312" y="2863621"/>
                  </a:cubicBezTo>
                  <a:cubicBezTo>
                    <a:pt x="1672856" y="3001844"/>
                    <a:pt x="1672413" y="3140227"/>
                    <a:pt x="1679944" y="3278291"/>
                  </a:cubicBezTo>
                  <a:cubicBezTo>
                    <a:pt x="1683056" y="3335354"/>
                    <a:pt x="1694898" y="3391613"/>
                    <a:pt x="1701209" y="3448412"/>
                  </a:cubicBezTo>
                  <a:lnTo>
                    <a:pt x="1711842" y="3544105"/>
                  </a:lnTo>
                  <a:cubicBezTo>
                    <a:pt x="1740195" y="3540561"/>
                    <a:pt x="1768717" y="3538171"/>
                    <a:pt x="1796902" y="3533473"/>
                  </a:cubicBezTo>
                  <a:cubicBezTo>
                    <a:pt x="1832554" y="3527531"/>
                    <a:pt x="1867447" y="3517318"/>
                    <a:pt x="1903228" y="3512207"/>
                  </a:cubicBezTo>
                  <a:cubicBezTo>
                    <a:pt x="1928037" y="3508663"/>
                    <a:pt x="1952936" y="3505695"/>
                    <a:pt x="1977656" y="3501575"/>
                  </a:cubicBezTo>
                  <a:cubicBezTo>
                    <a:pt x="2108938" y="3479695"/>
                    <a:pt x="1951654" y="3491536"/>
                    <a:pt x="2211572" y="3459045"/>
                  </a:cubicBezTo>
                  <a:cubicBezTo>
                    <a:pt x="2378972" y="3438119"/>
                    <a:pt x="2231689" y="3454465"/>
                    <a:pt x="2498651" y="3437780"/>
                  </a:cubicBezTo>
                  <a:cubicBezTo>
                    <a:pt x="2544771" y="3434897"/>
                    <a:pt x="2590800" y="3430691"/>
                    <a:pt x="2636874" y="3427147"/>
                  </a:cubicBezTo>
                  <a:cubicBezTo>
                    <a:pt x="2633330" y="3193231"/>
                    <a:pt x="2632649" y="2959253"/>
                    <a:pt x="2626242" y="2725398"/>
                  </a:cubicBezTo>
                  <a:cubicBezTo>
                    <a:pt x="2624945" y="2678041"/>
                    <a:pt x="2611949" y="2643123"/>
                    <a:pt x="2604977" y="2597807"/>
                  </a:cubicBezTo>
                  <a:cubicBezTo>
                    <a:pt x="2602693" y="2582963"/>
                    <a:pt x="2593249" y="2485016"/>
                    <a:pt x="2583712" y="2459584"/>
                  </a:cubicBezTo>
                  <a:cubicBezTo>
                    <a:pt x="2579225" y="2447619"/>
                    <a:pt x="2569535" y="2438319"/>
                    <a:pt x="2562446" y="2427687"/>
                  </a:cubicBezTo>
                  <a:cubicBezTo>
                    <a:pt x="2558902" y="2409966"/>
                    <a:pt x="2557529" y="2391669"/>
                    <a:pt x="2551814" y="2374524"/>
                  </a:cubicBezTo>
                  <a:cubicBezTo>
                    <a:pt x="2545578" y="2355815"/>
                    <a:pt x="2522617" y="2316761"/>
                    <a:pt x="2509284" y="2300096"/>
                  </a:cubicBezTo>
                  <a:cubicBezTo>
                    <a:pt x="2503022" y="2292268"/>
                    <a:pt x="2494033" y="2286851"/>
                    <a:pt x="2488018" y="2278831"/>
                  </a:cubicBezTo>
                  <a:cubicBezTo>
                    <a:pt x="2472683" y="2258385"/>
                    <a:pt x="2456918" y="2237894"/>
                    <a:pt x="2445488" y="2215035"/>
                  </a:cubicBezTo>
                  <a:cubicBezTo>
                    <a:pt x="2438400" y="2200858"/>
                    <a:pt x="2433733" y="2185185"/>
                    <a:pt x="2424223" y="2172505"/>
                  </a:cubicBezTo>
                  <a:cubicBezTo>
                    <a:pt x="2392798" y="2130605"/>
                    <a:pt x="2376841" y="2130372"/>
                    <a:pt x="2339163" y="2098077"/>
                  </a:cubicBezTo>
                  <a:cubicBezTo>
                    <a:pt x="2327746" y="2088291"/>
                    <a:pt x="2318816" y="2075806"/>
                    <a:pt x="2307265" y="2066180"/>
                  </a:cubicBezTo>
                  <a:cubicBezTo>
                    <a:pt x="2297448" y="2057999"/>
                    <a:pt x="2285184" y="2053095"/>
                    <a:pt x="2275367" y="2044914"/>
                  </a:cubicBezTo>
                  <a:cubicBezTo>
                    <a:pt x="2263816" y="2035288"/>
                    <a:pt x="2255706" y="2021757"/>
                    <a:pt x="2243470" y="2013017"/>
                  </a:cubicBezTo>
                  <a:cubicBezTo>
                    <a:pt x="2230572" y="2003804"/>
                    <a:pt x="2214380" y="2000153"/>
                    <a:pt x="2200939" y="1991752"/>
                  </a:cubicBezTo>
                  <a:cubicBezTo>
                    <a:pt x="2185912" y="1982360"/>
                    <a:pt x="2174259" y="1967779"/>
                    <a:pt x="2158409" y="1959854"/>
                  </a:cubicBezTo>
                  <a:cubicBezTo>
                    <a:pt x="2138360" y="1949830"/>
                    <a:pt x="2114663" y="1948613"/>
                    <a:pt x="2094614" y="1938589"/>
                  </a:cubicBezTo>
                  <a:cubicBezTo>
                    <a:pt x="2080437" y="1931501"/>
                    <a:pt x="2065846" y="1925188"/>
                    <a:pt x="2052084" y="1917324"/>
                  </a:cubicBezTo>
                  <a:cubicBezTo>
                    <a:pt x="2008037" y="1892154"/>
                    <a:pt x="2017415" y="1884503"/>
                    <a:pt x="1956391" y="1864161"/>
                  </a:cubicBezTo>
                  <a:cubicBezTo>
                    <a:pt x="1935939" y="1857343"/>
                    <a:pt x="1913860" y="1857072"/>
                    <a:pt x="1892595" y="1853528"/>
                  </a:cubicBezTo>
                  <a:cubicBezTo>
                    <a:pt x="1810803" y="1808088"/>
                    <a:pt x="1791627" y="1789743"/>
                    <a:pt x="1701209" y="1768468"/>
                  </a:cubicBezTo>
                  <a:cubicBezTo>
                    <a:pt x="1673395" y="1761923"/>
                    <a:pt x="1644502" y="1761379"/>
                    <a:pt x="1616149" y="1757835"/>
                  </a:cubicBezTo>
                  <a:cubicBezTo>
                    <a:pt x="1584251" y="1747203"/>
                    <a:pt x="1552944" y="1734601"/>
                    <a:pt x="1520456" y="1725938"/>
                  </a:cubicBezTo>
                  <a:cubicBezTo>
                    <a:pt x="1499625" y="1720383"/>
                    <a:pt x="1476921" y="1722673"/>
                    <a:pt x="1456660" y="1715305"/>
                  </a:cubicBezTo>
                  <a:cubicBezTo>
                    <a:pt x="1437238" y="1708242"/>
                    <a:pt x="1423103" y="1689942"/>
                    <a:pt x="1403498" y="1683407"/>
                  </a:cubicBezTo>
                  <a:cubicBezTo>
                    <a:pt x="1369209" y="1671977"/>
                    <a:pt x="1297172" y="1662142"/>
                    <a:pt x="1297172" y="1662142"/>
                  </a:cubicBezTo>
                  <a:cubicBezTo>
                    <a:pt x="1279451" y="1665686"/>
                    <a:pt x="1262081" y="1672775"/>
                    <a:pt x="1244009" y="1672775"/>
                  </a:cubicBezTo>
                  <a:cubicBezTo>
                    <a:pt x="1232801" y="1672775"/>
                    <a:pt x="1272363" y="1672775"/>
                    <a:pt x="1275907" y="1662142"/>
                  </a:cubicBezTo>
                  <a:cubicBezTo>
                    <a:pt x="1281622" y="1644998"/>
                    <a:pt x="1269657" y="1626512"/>
                    <a:pt x="1265274" y="1608980"/>
                  </a:cubicBezTo>
                  <a:cubicBezTo>
                    <a:pt x="1245014" y="1527940"/>
                    <a:pt x="1263889" y="1633952"/>
                    <a:pt x="1244009" y="1534552"/>
                  </a:cubicBezTo>
                  <a:cubicBezTo>
                    <a:pt x="1239781" y="1513412"/>
                    <a:pt x="1236921" y="1492021"/>
                    <a:pt x="1233377" y="1470756"/>
                  </a:cubicBezTo>
                  <a:cubicBezTo>
                    <a:pt x="1236921" y="1435314"/>
                    <a:pt x="1236000" y="1399137"/>
                    <a:pt x="1244009" y="1364431"/>
                  </a:cubicBezTo>
                  <a:cubicBezTo>
                    <a:pt x="1246882" y="1351979"/>
                    <a:pt x="1258934" y="1343628"/>
                    <a:pt x="1265274" y="1332533"/>
                  </a:cubicBezTo>
                  <a:cubicBezTo>
                    <a:pt x="1309779" y="1254648"/>
                    <a:pt x="1259221" y="1318084"/>
                    <a:pt x="1318437" y="1268738"/>
                  </a:cubicBezTo>
                  <a:cubicBezTo>
                    <a:pt x="1370631" y="1225243"/>
                    <a:pt x="1329154" y="1244762"/>
                    <a:pt x="1392865" y="1204942"/>
                  </a:cubicBezTo>
                  <a:cubicBezTo>
                    <a:pt x="1406306" y="1196541"/>
                    <a:pt x="1421804" y="1191832"/>
                    <a:pt x="1435395" y="1183677"/>
                  </a:cubicBezTo>
                  <a:cubicBezTo>
                    <a:pt x="1476612" y="1158947"/>
                    <a:pt x="1498513" y="1136085"/>
                    <a:pt x="1541721" y="1119882"/>
                  </a:cubicBezTo>
                  <a:cubicBezTo>
                    <a:pt x="1575771" y="1107113"/>
                    <a:pt x="1626024" y="1104554"/>
                    <a:pt x="1658679" y="1098617"/>
                  </a:cubicBezTo>
                  <a:cubicBezTo>
                    <a:pt x="1673056" y="1096003"/>
                    <a:pt x="1686944" y="1091154"/>
                    <a:pt x="1701209" y="1087984"/>
                  </a:cubicBezTo>
                  <a:cubicBezTo>
                    <a:pt x="1740253" y="1079308"/>
                    <a:pt x="1759843" y="1077837"/>
                    <a:pt x="1796902" y="1066719"/>
                  </a:cubicBezTo>
                  <a:cubicBezTo>
                    <a:pt x="1818372" y="1060278"/>
                    <a:pt x="1838952" y="1050891"/>
                    <a:pt x="1860698" y="1045454"/>
                  </a:cubicBezTo>
                  <a:cubicBezTo>
                    <a:pt x="1874875" y="1041910"/>
                    <a:pt x="1889231" y="1039020"/>
                    <a:pt x="1903228" y="1034821"/>
                  </a:cubicBezTo>
                  <a:cubicBezTo>
                    <a:pt x="1924698" y="1028380"/>
                    <a:pt x="1945758" y="1020644"/>
                    <a:pt x="1967023" y="1013556"/>
                  </a:cubicBezTo>
                  <a:cubicBezTo>
                    <a:pt x="1977656" y="1010012"/>
                    <a:pt x="1988048" y="1005642"/>
                    <a:pt x="1998921" y="1002924"/>
                  </a:cubicBezTo>
                  <a:cubicBezTo>
                    <a:pt x="2083280" y="981833"/>
                    <a:pt x="2027037" y="994693"/>
                    <a:pt x="2169042" y="971026"/>
                  </a:cubicBezTo>
                  <a:cubicBezTo>
                    <a:pt x="2268279" y="974570"/>
                    <a:pt x="2367614" y="975994"/>
                    <a:pt x="2466753" y="981659"/>
                  </a:cubicBezTo>
                  <a:cubicBezTo>
                    <a:pt x="2709503" y="995530"/>
                    <a:pt x="2427154" y="985529"/>
                    <a:pt x="2583712" y="1002924"/>
                  </a:cubicBezTo>
                  <a:cubicBezTo>
                    <a:pt x="2633152" y="1008417"/>
                    <a:pt x="2682949" y="1010012"/>
                    <a:pt x="2732567" y="1013556"/>
                  </a:cubicBezTo>
                  <a:cubicBezTo>
                    <a:pt x="2757376" y="1017100"/>
                    <a:pt x="2782275" y="1020069"/>
                    <a:pt x="2806995" y="1024189"/>
                  </a:cubicBezTo>
                  <a:cubicBezTo>
                    <a:pt x="2824821" y="1027160"/>
                    <a:pt x="2842086" y="1034821"/>
                    <a:pt x="2860158" y="1034821"/>
                  </a:cubicBezTo>
                  <a:cubicBezTo>
                    <a:pt x="2888732" y="1034821"/>
                    <a:pt x="2916865" y="1027733"/>
                    <a:pt x="2945218" y="1024189"/>
                  </a:cubicBezTo>
                  <a:cubicBezTo>
                    <a:pt x="2948762" y="1010012"/>
                    <a:pt x="2951836" y="995710"/>
                    <a:pt x="2955851" y="981659"/>
                  </a:cubicBezTo>
                  <a:cubicBezTo>
                    <a:pt x="2958930" y="970882"/>
                    <a:pt x="2966484" y="960969"/>
                    <a:pt x="2966484" y="949761"/>
                  </a:cubicBezTo>
                  <a:cubicBezTo>
                    <a:pt x="2966484" y="903551"/>
                    <a:pt x="2959395" y="857612"/>
                    <a:pt x="2955851" y="811538"/>
                  </a:cubicBezTo>
                  <a:cubicBezTo>
                    <a:pt x="2927498" y="815082"/>
                    <a:pt x="2897321" y="811558"/>
                    <a:pt x="2870791" y="822170"/>
                  </a:cubicBezTo>
                  <a:cubicBezTo>
                    <a:pt x="2832012" y="837682"/>
                    <a:pt x="2856795" y="899368"/>
                    <a:pt x="2860158" y="917863"/>
                  </a:cubicBezTo>
                  <a:cubicBezTo>
                    <a:pt x="2873556" y="991549"/>
                    <a:pt x="2865112" y="952337"/>
                    <a:pt x="2892056" y="1024189"/>
                  </a:cubicBezTo>
                  <a:cubicBezTo>
                    <a:pt x="2895991" y="1034683"/>
                    <a:pt x="2897127" y="1046356"/>
                    <a:pt x="2902688" y="1056087"/>
                  </a:cubicBezTo>
                  <a:cubicBezTo>
                    <a:pt x="2929310" y="1102675"/>
                    <a:pt x="2929175" y="1093233"/>
                    <a:pt x="2966484" y="1119882"/>
                  </a:cubicBezTo>
                  <a:cubicBezTo>
                    <a:pt x="3022809" y="1160114"/>
                    <a:pt x="2989148" y="1145159"/>
                    <a:pt x="3040912" y="1162412"/>
                  </a:cubicBezTo>
                  <a:cubicBezTo>
                    <a:pt x="3090417" y="1152511"/>
                    <a:pt x="3095496" y="1164527"/>
                    <a:pt x="3115339" y="1119882"/>
                  </a:cubicBezTo>
                  <a:cubicBezTo>
                    <a:pt x="3124443" y="1099399"/>
                    <a:pt x="3136605" y="1056087"/>
                    <a:pt x="3136605" y="1056087"/>
                  </a:cubicBezTo>
                  <a:cubicBezTo>
                    <a:pt x="3133888" y="1026198"/>
                    <a:pt x="3135795" y="948143"/>
                    <a:pt x="3115339" y="907231"/>
                  </a:cubicBezTo>
                  <a:cubicBezTo>
                    <a:pt x="3109624" y="895801"/>
                    <a:pt x="3104910" y="882106"/>
                    <a:pt x="3094074" y="875333"/>
                  </a:cubicBezTo>
                  <a:cubicBezTo>
                    <a:pt x="3075066" y="863453"/>
                    <a:pt x="3051544" y="861156"/>
                    <a:pt x="3030279" y="854068"/>
                  </a:cubicBezTo>
                  <a:lnTo>
                    <a:pt x="2998381" y="843435"/>
                  </a:lnTo>
                  <a:cubicBezTo>
                    <a:pt x="2968827" y="853287"/>
                    <a:pt x="2940666" y="865783"/>
                    <a:pt x="2998381" y="832803"/>
                  </a:cubicBezTo>
                  <a:cubicBezTo>
                    <a:pt x="3045787" y="805714"/>
                    <a:pt x="3038241" y="812072"/>
                    <a:pt x="3094074" y="800905"/>
                  </a:cubicBezTo>
                  <a:cubicBezTo>
                    <a:pt x="3104707" y="790272"/>
                    <a:pt x="3114555" y="778793"/>
                    <a:pt x="3125972" y="769007"/>
                  </a:cubicBezTo>
                  <a:cubicBezTo>
                    <a:pt x="3167039" y="733807"/>
                    <a:pt x="3167420" y="744788"/>
                    <a:pt x="3200400" y="705212"/>
                  </a:cubicBezTo>
                  <a:cubicBezTo>
                    <a:pt x="3208581" y="695395"/>
                    <a:pt x="3215325" y="684409"/>
                    <a:pt x="3221665" y="673314"/>
                  </a:cubicBezTo>
                  <a:cubicBezTo>
                    <a:pt x="3237864" y="644965"/>
                    <a:pt x="3245044" y="628705"/>
                    <a:pt x="3253563" y="598887"/>
                  </a:cubicBezTo>
                  <a:cubicBezTo>
                    <a:pt x="3257578" y="584836"/>
                    <a:pt x="3259064" y="570039"/>
                    <a:pt x="3264195" y="556356"/>
                  </a:cubicBezTo>
                  <a:cubicBezTo>
                    <a:pt x="3269760" y="541515"/>
                    <a:pt x="3279216" y="528394"/>
                    <a:pt x="3285460" y="513826"/>
                  </a:cubicBezTo>
                  <a:cubicBezTo>
                    <a:pt x="3289875" y="503524"/>
                    <a:pt x="3291081" y="491953"/>
                    <a:pt x="3296093" y="481928"/>
                  </a:cubicBezTo>
                  <a:cubicBezTo>
                    <a:pt x="3301808" y="470499"/>
                    <a:pt x="3312168" y="461708"/>
                    <a:pt x="3317358" y="450031"/>
                  </a:cubicBezTo>
                  <a:cubicBezTo>
                    <a:pt x="3326462" y="429547"/>
                    <a:pt x="3331534" y="407500"/>
                    <a:pt x="3338623" y="386235"/>
                  </a:cubicBezTo>
                  <a:lnTo>
                    <a:pt x="3349256" y="354338"/>
                  </a:lnTo>
                  <a:cubicBezTo>
                    <a:pt x="3345712" y="290543"/>
                    <a:pt x="3347659" y="226204"/>
                    <a:pt x="3338623" y="162952"/>
                  </a:cubicBezTo>
                  <a:cubicBezTo>
                    <a:pt x="3336816" y="150302"/>
                    <a:pt x="3322392" y="142800"/>
                    <a:pt x="3317358" y="131054"/>
                  </a:cubicBezTo>
                  <a:cubicBezTo>
                    <a:pt x="3311602" y="117623"/>
                    <a:pt x="3310269" y="102701"/>
                    <a:pt x="3306725" y="88524"/>
                  </a:cubicBezTo>
                  <a:cubicBezTo>
                    <a:pt x="3291554" y="-32852"/>
                    <a:pt x="3324677" y="1831"/>
                    <a:pt x="3189767" y="14096"/>
                  </a:cubicBezTo>
                  <a:cubicBezTo>
                    <a:pt x="3186238" y="14417"/>
                    <a:pt x="3182679" y="14096"/>
                    <a:pt x="3179135" y="14096"/>
                  </a:cubicBezTo>
                </a:path>
              </a:pathLst>
            </a:cu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71A6BEA1-3501-49E6-A345-3C63BDF41DD2}"/>
                </a:ext>
              </a:extLst>
            </p:cNvPr>
            <p:cNvCxnSpPr/>
            <p:nvPr/>
          </p:nvCxnSpPr>
          <p:spPr>
            <a:xfrm>
              <a:off x="7049385" y="1313267"/>
              <a:ext cx="542261" cy="575709"/>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C8942EB-482D-45DD-B9AE-9FA76B9DA443}"/>
                </a:ext>
              </a:extLst>
            </p:cNvPr>
            <p:cNvSpPr txBox="1"/>
            <p:nvPr/>
          </p:nvSpPr>
          <p:spPr>
            <a:xfrm>
              <a:off x="3721395" y="1920875"/>
              <a:ext cx="1158949" cy="369332"/>
            </a:xfrm>
            <a:prstGeom prst="rect">
              <a:avLst/>
            </a:prstGeom>
            <a:noFill/>
          </p:spPr>
          <p:txBody>
            <a:bodyPr wrap="square" rtlCol="0">
              <a:spAutoFit/>
            </a:bodyPr>
            <a:lstStyle/>
            <a:p>
              <a:r>
                <a:rPr lang="en-US" dirty="0"/>
                <a:t>Start</a:t>
              </a:r>
            </a:p>
          </p:txBody>
        </p:sp>
        <p:sp>
          <p:nvSpPr>
            <p:cNvPr id="29" name="TextBox 28">
              <a:extLst>
                <a:ext uri="{FF2B5EF4-FFF2-40B4-BE49-F238E27FC236}">
                  <a16:creationId xmlns:a16="http://schemas.microsoft.com/office/drawing/2014/main" id="{56F74A7B-16E2-4BEC-B2BE-8BC7893D42E7}"/>
                </a:ext>
              </a:extLst>
            </p:cNvPr>
            <p:cNvSpPr txBox="1"/>
            <p:nvPr/>
          </p:nvSpPr>
          <p:spPr>
            <a:xfrm>
              <a:off x="7431369" y="1423510"/>
              <a:ext cx="835507" cy="369332"/>
            </a:xfrm>
            <a:prstGeom prst="rect">
              <a:avLst/>
            </a:prstGeom>
            <a:noFill/>
          </p:spPr>
          <p:txBody>
            <a:bodyPr wrap="square" rtlCol="0">
              <a:spAutoFit/>
            </a:bodyPr>
            <a:lstStyle/>
            <a:p>
              <a:r>
                <a:rPr lang="en-US" dirty="0"/>
                <a:t>Finish</a:t>
              </a:r>
            </a:p>
          </p:txBody>
        </p:sp>
      </p:grpSp>
      <p:cxnSp>
        <p:nvCxnSpPr>
          <p:cNvPr id="32" name="Straight Arrow Connector 31">
            <a:extLst>
              <a:ext uri="{FF2B5EF4-FFF2-40B4-BE49-F238E27FC236}">
                <a16:creationId xmlns:a16="http://schemas.microsoft.com/office/drawing/2014/main" id="{6549D497-F44A-4D3C-BE1A-C6E0101FA046}"/>
              </a:ext>
            </a:extLst>
          </p:cNvPr>
          <p:cNvCxnSpPr/>
          <p:nvPr/>
        </p:nvCxnSpPr>
        <p:spPr>
          <a:xfrm flipV="1">
            <a:off x="4880344" y="1855833"/>
            <a:ext cx="2179675" cy="572600"/>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612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urdue CoBrand" descr="Purdue CoBrand Logo">
            <a:extLst>
              <a:ext uri="{FF2B5EF4-FFF2-40B4-BE49-F238E27FC236}">
                <a16:creationId xmlns:a16="http://schemas.microsoft.com/office/drawing/2014/main" id="{3161C900-A62A-B140-B982-8370B8847363}"/>
              </a:ext>
            </a:extLst>
          </p:cNvPr>
          <p:cNvPicPr>
            <a:picLocks noChangeAspect="1"/>
          </p:cNvPicPr>
          <p:nvPr/>
        </p:nvPicPr>
        <p:blipFill>
          <a:blip r:embed="rId2"/>
          <a:srcRect/>
          <a:stretch/>
        </p:blipFill>
        <p:spPr>
          <a:xfrm>
            <a:off x="868011" y="6072299"/>
            <a:ext cx="3454400" cy="365760"/>
          </a:xfrm>
          <a:prstGeom prst="rect">
            <a:avLst/>
          </a:prstGeom>
        </p:spPr>
      </p:pic>
      <p:sp>
        <p:nvSpPr>
          <p:cNvPr id="5" name="Slide Number">
            <a:extLst>
              <a:ext uri="{FF2B5EF4-FFF2-40B4-BE49-F238E27FC236}">
                <a16:creationId xmlns:a16="http://schemas.microsoft.com/office/drawing/2014/main" id="{592DD1FC-3F64-944A-AB34-0DE1EFFEC75B}"/>
              </a:ext>
            </a:extLst>
          </p:cNvPr>
          <p:cNvSpPr>
            <a:spLocks noGrp="1"/>
          </p:cNvSpPr>
          <p:nvPr>
            <p:ph type="sldNum" sz="quarter" idx="12"/>
          </p:nvPr>
        </p:nvSpPr>
        <p:spPr/>
        <p:txBody>
          <a:bodyPr/>
          <a:lstStyle/>
          <a:p>
            <a:fld id="{8A7A6979-0714-4377-B894-6BE4C2D6E202}" type="slidenum">
              <a:rPr lang="en-US" smtClean="0"/>
              <a:pPr/>
              <a:t>11</a:t>
            </a:fld>
            <a:endParaRPr lang="en-US" dirty="0"/>
          </a:p>
        </p:txBody>
      </p:sp>
      <p:graphicFrame>
        <p:nvGraphicFramePr>
          <p:cNvPr id="8" name="Table 7">
            <a:extLst>
              <a:ext uri="{FF2B5EF4-FFF2-40B4-BE49-F238E27FC236}">
                <a16:creationId xmlns:a16="http://schemas.microsoft.com/office/drawing/2014/main" id="{794E06EA-DCF1-4B74-B8FC-68F4558C2DF7}"/>
              </a:ext>
            </a:extLst>
          </p:cNvPr>
          <p:cNvGraphicFramePr>
            <a:graphicFrameLocks noGrp="1"/>
          </p:cNvGraphicFramePr>
          <p:nvPr>
            <p:extLst>
              <p:ext uri="{D42A27DB-BD31-4B8C-83A1-F6EECF244321}">
                <p14:modId xmlns:p14="http://schemas.microsoft.com/office/powerpoint/2010/main" val="1161919071"/>
              </p:ext>
            </p:extLst>
          </p:nvPr>
        </p:nvGraphicFramePr>
        <p:xfrm>
          <a:off x="203909" y="184916"/>
          <a:ext cx="8777178" cy="6258560"/>
        </p:xfrm>
        <a:graphic>
          <a:graphicData uri="http://schemas.openxmlformats.org/drawingml/2006/table">
            <a:tbl>
              <a:tblPr firstRow="1" bandRow="1">
                <a:tableStyleId>{5C22544A-7EE6-4342-B048-85BDC9FD1C3A}</a:tableStyleId>
              </a:tblPr>
              <a:tblGrid>
                <a:gridCol w="1462863">
                  <a:extLst>
                    <a:ext uri="{9D8B030D-6E8A-4147-A177-3AD203B41FA5}">
                      <a16:colId xmlns:a16="http://schemas.microsoft.com/office/drawing/2014/main" val="2688867896"/>
                    </a:ext>
                  </a:extLst>
                </a:gridCol>
                <a:gridCol w="1462863">
                  <a:extLst>
                    <a:ext uri="{9D8B030D-6E8A-4147-A177-3AD203B41FA5}">
                      <a16:colId xmlns:a16="http://schemas.microsoft.com/office/drawing/2014/main" val="1200915906"/>
                    </a:ext>
                  </a:extLst>
                </a:gridCol>
                <a:gridCol w="1462863">
                  <a:extLst>
                    <a:ext uri="{9D8B030D-6E8A-4147-A177-3AD203B41FA5}">
                      <a16:colId xmlns:a16="http://schemas.microsoft.com/office/drawing/2014/main" val="4161658749"/>
                    </a:ext>
                  </a:extLst>
                </a:gridCol>
                <a:gridCol w="1462863">
                  <a:extLst>
                    <a:ext uri="{9D8B030D-6E8A-4147-A177-3AD203B41FA5}">
                      <a16:colId xmlns:a16="http://schemas.microsoft.com/office/drawing/2014/main" val="1635225774"/>
                    </a:ext>
                  </a:extLst>
                </a:gridCol>
                <a:gridCol w="1462863">
                  <a:extLst>
                    <a:ext uri="{9D8B030D-6E8A-4147-A177-3AD203B41FA5}">
                      <a16:colId xmlns:a16="http://schemas.microsoft.com/office/drawing/2014/main" val="386703362"/>
                    </a:ext>
                  </a:extLst>
                </a:gridCol>
                <a:gridCol w="1462863">
                  <a:extLst>
                    <a:ext uri="{9D8B030D-6E8A-4147-A177-3AD203B41FA5}">
                      <a16:colId xmlns:a16="http://schemas.microsoft.com/office/drawing/2014/main" val="3174766297"/>
                    </a:ext>
                  </a:extLst>
                </a:gridCol>
              </a:tblGrid>
              <a:tr h="370840">
                <a:tc gridSpan="6">
                  <a:txBody>
                    <a:bodyPr/>
                    <a:lstStyle/>
                    <a:p>
                      <a:r>
                        <a:rPr lang="en-US" dirty="0">
                          <a:solidFill>
                            <a:schemeClr val="accent4"/>
                          </a:solidFill>
                        </a:rPr>
                        <a:t>IAP2 Public Participation Spectrum</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94706942"/>
                  </a:ext>
                </a:extLst>
              </a:tr>
              <a:tr h="370840">
                <a:tc>
                  <a:txBody>
                    <a:bodyPr/>
                    <a:lstStyle/>
                    <a:p>
                      <a:endParaRPr lang="en-US" dirty="0"/>
                    </a:p>
                  </a:txBody>
                  <a:tcPr/>
                </a:tc>
                <a:tc>
                  <a:txBody>
                    <a:bodyPr/>
                    <a:lstStyle/>
                    <a:p>
                      <a:r>
                        <a:rPr lang="en-US" sz="1600" b="1" dirty="0"/>
                        <a:t>Inform</a:t>
                      </a:r>
                    </a:p>
                  </a:txBody>
                  <a:tcPr/>
                </a:tc>
                <a:tc>
                  <a:txBody>
                    <a:bodyPr/>
                    <a:lstStyle/>
                    <a:p>
                      <a:r>
                        <a:rPr lang="en-US" sz="1600" b="1" dirty="0"/>
                        <a:t>Consult</a:t>
                      </a:r>
                    </a:p>
                  </a:txBody>
                  <a:tcPr/>
                </a:tc>
                <a:tc>
                  <a:txBody>
                    <a:bodyPr/>
                    <a:lstStyle/>
                    <a:p>
                      <a:r>
                        <a:rPr lang="en-US" sz="1600" b="1" dirty="0"/>
                        <a:t>Involve</a:t>
                      </a:r>
                    </a:p>
                  </a:txBody>
                  <a:tcPr/>
                </a:tc>
                <a:tc>
                  <a:txBody>
                    <a:bodyPr/>
                    <a:lstStyle/>
                    <a:p>
                      <a:r>
                        <a:rPr lang="en-US" sz="1600" b="1" dirty="0"/>
                        <a:t>Collaborate</a:t>
                      </a:r>
                    </a:p>
                  </a:txBody>
                  <a:tcPr/>
                </a:tc>
                <a:tc>
                  <a:txBody>
                    <a:bodyPr/>
                    <a:lstStyle/>
                    <a:p>
                      <a:r>
                        <a:rPr lang="en-US" sz="1600" b="1" dirty="0"/>
                        <a:t>      Empower</a:t>
                      </a:r>
                    </a:p>
                  </a:txBody>
                  <a:tcPr/>
                </a:tc>
                <a:extLst>
                  <a:ext uri="{0D108BD9-81ED-4DB2-BD59-A6C34878D82A}">
                    <a16:rowId xmlns:a16="http://schemas.microsoft.com/office/drawing/2014/main" val="3751340564"/>
                  </a:ext>
                </a:extLst>
              </a:tr>
              <a:tr h="370840">
                <a:tc>
                  <a:txBody>
                    <a:bodyPr/>
                    <a:lstStyle/>
                    <a:p>
                      <a:r>
                        <a:rPr lang="en-US" sz="1600" b="1" dirty="0"/>
                        <a:t>Public Participation Goal</a:t>
                      </a:r>
                    </a:p>
                    <a:p>
                      <a:endParaRPr lang="en-US" sz="1600" b="1" dirty="0"/>
                    </a:p>
                  </a:txBody>
                  <a:tcPr/>
                </a:tc>
                <a:tc>
                  <a:txBody>
                    <a:bodyPr/>
                    <a:lstStyle/>
                    <a:p>
                      <a:r>
                        <a:rPr lang="en-US" sz="1400" dirty="0"/>
                        <a:t>To provide</a:t>
                      </a:r>
                    </a:p>
                    <a:p>
                      <a:r>
                        <a:rPr lang="en-US" sz="1400" dirty="0"/>
                        <a:t>the public with balanced</a:t>
                      </a:r>
                    </a:p>
                    <a:p>
                      <a:r>
                        <a:rPr lang="en-US" sz="1400" dirty="0"/>
                        <a:t>and objective</a:t>
                      </a:r>
                    </a:p>
                    <a:p>
                      <a:r>
                        <a:rPr lang="en-US" sz="1400" dirty="0"/>
                        <a:t>information to</a:t>
                      </a:r>
                    </a:p>
                    <a:p>
                      <a:r>
                        <a:rPr lang="en-US" sz="1400" dirty="0"/>
                        <a:t>assist them in</a:t>
                      </a:r>
                    </a:p>
                    <a:p>
                      <a:r>
                        <a:rPr lang="en-US" sz="1400" dirty="0"/>
                        <a:t>understanding</a:t>
                      </a:r>
                    </a:p>
                    <a:p>
                      <a:r>
                        <a:rPr lang="en-US" sz="1400" dirty="0"/>
                        <a:t>the problem,</a:t>
                      </a:r>
                    </a:p>
                    <a:p>
                      <a:r>
                        <a:rPr lang="en-US" sz="1400" dirty="0"/>
                        <a:t>alternatives and/or solutions.</a:t>
                      </a:r>
                    </a:p>
                  </a:txBody>
                  <a:tcPr/>
                </a:tc>
                <a:tc>
                  <a:txBody>
                    <a:bodyPr/>
                    <a:lstStyle/>
                    <a:p>
                      <a:r>
                        <a:rPr lang="en-US" sz="1400" dirty="0"/>
                        <a:t>To obtain public feedback on analysis, alternatives and/or decision.</a:t>
                      </a:r>
                    </a:p>
                  </a:txBody>
                  <a:tcPr/>
                </a:tc>
                <a:tc>
                  <a:txBody>
                    <a:bodyPr/>
                    <a:lstStyle/>
                    <a:p>
                      <a:r>
                        <a:rPr lang="en-US" sz="1400" dirty="0"/>
                        <a:t>To work directly with the public throughout the process to ensure that public concerns and aspirations are consistently understood and considered.</a:t>
                      </a:r>
                    </a:p>
                  </a:txBody>
                  <a:tcPr/>
                </a:tc>
                <a:tc>
                  <a:txBody>
                    <a:bodyPr/>
                    <a:lstStyle/>
                    <a:p>
                      <a:r>
                        <a:rPr lang="en-US" sz="1400" dirty="0"/>
                        <a:t>To partner with the public in each aspect of the decision including the development of alternatives and the preferred solution.</a:t>
                      </a:r>
                    </a:p>
                  </a:txBody>
                  <a:tcPr/>
                </a:tc>
                <a:tc>
                  <a:txBody>
                    <a:bodyPr/>
                    <a:lstStyle/>
                    <a:p>
                      <a:r>
                        <a:rPr lang="en-US" sz="1400" dirty="0"/>
                        <a:t>To place final decision-making in the hands of the public.</a:t>
                      </a:r>
                    </a:p>
                  </a:txBody>
                  <a:tcPr/>
                </a:tc>
                <a:extLst>
                  <a:ext uri="{0D108BD9-81ED-4DB2-BD59-A6C34878D82A}">
                    <a16:rowId xmlns:a16="http://schemas.microsoft.com/office/drawing/2014/main" val="1994385757"/>
                  </a:ext>
                </a:extLst>
              </a:tr>
              <a:tr h="370840">
                <a:tc>
                  <a:txBody>
                    <a:bodyPr/>
                    <a:lstStyle/>
                    <a:p>
                      <a:r>
                        <a:rPr lang="en-US" sz="1600" b="1" dirty="0"/>
                        <a:t>Promise to the Public</a:t>
                      </a:r>
                    </a:p>
                  </a:txBody>
                  <a:tcPr/>
                </a:tc>
                <a:tc>
                  <a:txBody>
                    <a:bodyPr/>
                    <a:lstStyle/>
                    <a:p>
                      <a:r>
                        <a:rPr lang="en-US" sz="1400" dirty="0"/>
                        <a:t>We will keep you</a:t>
                      </a:r>
                    </a:p>
                    <a:p>
                      <a:r>
                        <a:rPr lang="en-US" sz="1400" dirty="0"/>
                        <a:t>informed.</a:t>
                      </a:r>
                    </a:p>
                  </a:txBody>
                  <a:tcPr/>
                </a:tc>
                <a:tc>
                  <a:txBody>
                    <a:bodyPr/>
                    <a:lstStyle/>
                    <a:p>
                      <a:r>
                        <a:rPr lang="en-US" sz="1400" dirty="0"/>
                        <a:t>We will keep you</a:t>
                      </a:r>
                    </a:p>
                    <a:p>
                      <a:r>
                        <a:rPr lang="en-US" sz="1400" dirty="0"/>
                        <a:t>informed, listen to and acknowledge</a:t>
                      </a:r>
                    </a:p>
                    <a:p>
                      <a:r>
                        <a:rPr lang="en-US" sz="1400" dirty="0"/>
                        <a:t>concerns and</a:t>
                      </a:r>
                    </a:p>
                    <a:p>
                      <a:r>
                        <a:rPr lang="en-US" sz="1400" dirty="0"/>
                        <a:t>aspirations, and</a:t>
                      </a:r>
                    </a:p>
                    <a:p>
                      <a:r>
                        <a:rPr lang="en-US" sz="1400" dirty="0"/>
                        <a:t>Provide feedback on how public input influenced the decision.</a:t>
                      </a:r>
                    </a:p>
                  </a:txBody>
                  <a:tcPr/>
                </a:tc>
                <a:tc>
                  <a:txBody>
                    <a:bodyPr/>
                    <a:lstStyle/>
                    <a:p>
                      <a:r>
                        <a:rPr lang="en-US" sz="1400" dirty="0"/>
                        <a:t>We will work with you to ensure that your concerns and aspirations are directly reflected in the alternatives developed and provide feedback on how public input influenced the decision.</a:t>
                      </a:r>
                    </a:p>
                  </a:txBody>
                  <a:tcPr/>
                </a:tc>
                <a:tc>
                  <a:txBody>
                    <a:bodyPr/>
                    <a:lstStyle/>
                    <a:p>
                      <a:r>
                        <a:rPr lang="en-US" sz="1400" dirty="0"/>
                        <a:t>We will look to you for advice and innovation in formulating solutions and incorporate your advice and </a:t>
                      </a:r>
                      <a:r>
                        <a:rPr lang="en-US" sz="1400" dirty="0" err="1"/>
                        <a:t>recommenda-tions</a:t>
                      </a:r>
                      <a:r>
                        <a:rPr lang="en-US" sz="1400" dirty="0"/>
                        <a:t> into the decisions to the maximum extent possible. </a:t>
                      </a:r>
                    </a:p>
                  </a:txBody>
                  <a:tcPr/>
                </a:tc>
                <a:tc>
                  <a:txBody>
                    <a:bodyPr/>
                    <a:lstStyle/>
                    <a:p>
                      <a:r>
                        <a:rPr lang="en-US" sz="1400" dirty="0"/>
                        <a:t>We will implement what you decide.</a:t>
                      </a:r>
                    </a:p>
                  </a:txBody>
                  <a:tcPr/>
                </a:tc>
                <a:extLst>
                  <a:ext uri="{0D108BD9-81ED-4DB2-BD59-A6C34878D82A}">
                    <a16:rowId xmlns:a16="http://schemas.microsoft.com/office/drawing/2014/main" val="194205965"/>
                  </a:ext>
                </a:extLst>
              </a:tr>
            </a:tbl>
          </a:graphicData>
        </a:graphic>
      </p:graphicFrame>
      <p:sp>
        <p:nvSpPr>
          <p:cNvPr id="11" name="TextBox 10">
            <a:extLst>
              <a:ext uri="{FF2B5EF4-FFF2-40B4-BE49-F238E27FC236}">
                <a16:creationId xmlns:a16="http://schemas.microsoft.com/office/drawing/2014/main" id="{0A34F7D2-FCC3-45DF-AF99-A3F4F207E6EF}"/>
              </a:ext>
            </a:extLst>
          </p:cNvPr>
          <p:cNvSpPr txBox="1"/>
          <p:nvPr/>
        </p:nvSpPr>
        <p:spPr>
          <a:xfrm>
            <a:off x="212655" y="6440440"/>
            <a:ext cx="8777177" cy="338554"/>
          </a:xfrm>
          <a:prstGeom prst="rect">
            <a:avLst/>
          </a:prstGeom>
          <a:noFill/>
        </p:spPr>
        <p:txBody>
          <a:bodyPr wrap="square" rtlCol="0">
            <a:spAutoFit/>
          </a:bodyPr>
          <a:lstStyle/>
          <a:p>
            <a:r>
              <a:rPr lang="en-US" sz="1600" b="1" dirty="0">
                <a:solidFill>
                  <a:srgbClr val="FFC000"/>
                </a:solidFill>
                <a:effectLst>
                  <a:outerShdw blurRad="38100" dist="38100" dir="2700000" algn="tl">
                    <a:srgbClr val="000000">
                      <a:alpha val="43137"/>
                    </a:srgbClr>
                  </a:outerShdw>
                </a:effectLst>
              </a:rPr>
              <a:t>developed by the international association for public participation </a:t>
            </a:r>
            <a:r>
              <a:rPr lang="en-US" sz="1600" dirty="0">
                <a:hlinkClick r:id="rId3"/>
              </a:rPr>
              <a:t>https://iap2usa.org/cvs</a:t>
            </a:r>
            <a:endParaRPr lang="en-US" sz="1600" b="1" dirty="0">
              <a:solidFill>
                <a:srgbClr val="FFC000"/>
              </a:solidFill>
              <a:effectLst>
                <a:outerShdw blurRad="38100" dist="38100" dir="2700000" algn="tl">
                  <a:srgbClr val="000000">
                    <a:alpha val="43137"/>
                  </a:srgbClr>
                </a:outerShdw>
              </a:effectLst>
            </a:endParaRPr>
          </a:p>
        </p:txBody>
      </p:sp>
      <p:sp>
        <p:nvSpPr>
          <p:cNvPr id="12" name="Arrow: Right 11">
            <a:extLst>
              <a:ext uri="{FF2B5EF4-FFF2-40B4-BE49-F238E27FC236}">
                <a16:creationId xmlns:a16="http://schemas.microsoft.com/office/drawing/2014/main" id="{9DE260E0-3888-40F2-A0C0-FAC45A58080B}"/>
              </a:ext>
            </a:extLst>
          </p:cNvPr>
          <p:cNvSpPr/>
          <p:nvPr/>
        </p:nvSpPr>
        <p:spPr>
          <a:xfrm>
            <a:off x="2541181" y="659219"/>
            <a:ext cx="393405" cy="1913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F5795B4-F394-4AC1-8761-49A2794977DB}"/>
              </a:ext>
            </a:extLst>
          </p:cNvPr>
          <p:cNvSpPr/>
          <p:nvPr/>
        </p:nvSpPr>
        <p:spPr>
          <a:xfrm>
            <a:off x="4125708" y="630866"/>
            <a:ext cx="393405" cy="1913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0B39ED97-567D-4D78-93E9-ACB759695DD6}"/>
              </a:ext>
            </a:extLst>
          </p:cNvPr>
          <p:cNvSpPr/>
          <p:nvPr/>
        </p:nvSpPr>
        <p:spPr>
          <a:xfrm>
            <a:off x="5568804" y="641499"/>
            <a:ext cx="393405" cy="1913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FE1E135B-A815-46B4-86F8-C8030AEF2E33}"/>
              </a:ext>
            </a:extLst>
          </p:cNvPr>
          <p:cNvSpPr/>
          <p:nvPr/>
        </p:nvSpPr>
        <p:spPr>
          <a:xfrm>
            <a:off x="7396276" y="648587"/>
            <a:ext cx="393405" cy="1913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066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A7CA470-2945-F34C-ADB1-AF008A6D91B9}"/>
              </a:ext>
            </a:extLst>
          </p:cNvPr>
          <p:cNvSpPr>
            <a:spLocks noGrp="1"/>
          </p:cNvSpPr>
          <p:nvPr>
            <p:ph type="ctrTitle"/>
          </p:nvPr>
        </p:nvSpPr>
        <p:spPr/>
        <p:txBody>
          <a:bodyPr/>
          <a:lstStyle/>
          <a:p>
            <a:r>
              <a:rPr lang="en-US" dirty="0"/>
              <a:t>Practice</a:t>
            </a:r>
          </a:p>
        </p:txBody>
      </p:sp>
      <p:sp>
        <p:nvSpPr>
          <p:cNvPr id="3" name="Subhead">
            <a:extLst>
              <a:ext uri="{FF2B5EF4-FFF2-40B4-BE49-F238E27FC236}">
                <a16:creationId xmlns:a16="http://schemas.microsoft.com/office/drawing/2014/main" id="{402626D1-CBB9-FC47-ACEA-1D5B02B39328}"/>
              </a:ext>
            </a:extLst>
          </p:cNvPr>
          <p:cNvSpPr>
            <a:spLocks noGrp="1"/>
          </p:cNvSpPr>
          <p:nvPr>
            <p:ph type="subTitle" idx="1"/>
          </p:nvPr>
        </p:nvSpPr>
        <p:spPr>
          <a:xfrm>
            <a:off x="1993704" y="2712490"/>
            <a:ext cx="5171597" cy="1122744"/>
          </a:xfrm>
          <a:solidFill>
            <a:schemeClr val="accent5"/>
          </a:solidFill>
        </p:spPr>
        <p:txBody>
          <a:bodyPr/>
          <a:lstStyle/>
          <a:p>
            <a:r>
              <a:rPr lang="en-US" dirty="0"/>
              <a:t>What form of community engagement is it? </a:t>
            </a:r>
          </a:p>
        </p:txBody>
      </p:sp>
      <p:sp>
        <p:nvSpPr>
          <p:cNvPr id="4" name="Body Text">
            <a:extLst>
              <a:ext uri="{FF2B5EF4-FFF2-40B4-BE49-F238E27FC236}">
                <a16:creationId xmlns:a16="http://schemas.microsoft.com/office/drawing/2014/main" id="{0D9327A0-0AD4-B44E-B583-632415314829}"/>
              </a:ext>
            </a:extLst>
          </p:cNvPr>
          <p:cNvSpPr>
            <a:spLocks noGrp="1"/>
          </p:cNvSpPr>
          <p:nvPr>
            <p:ph type="body" sz="quarter" idx="14"/>
          </p:nvPr>
        </p:nvSpPr>
        <p:spPr>
          <a:xfrm>
            <a:off x="2156451" y="3870185"/>
            <a:ext cx="5008850" cy="1122744"/>
          </a:xfrm>
        </p:spPr>
        <p:txBody>
          <a:bodyPr/>
          <a:lstStyle/>
          <a:p>
            <a:r>
              <a:rPr lang="en-US" dirty="0"/>
              <a:t> - Assemble into groups of 4-6</a:t>
            </a:r>
          </a:p>
          <a:p>
            <a:endParaRPr lang="en-US" dirty="0"/>
          </a:p>
        </p:txBody>
      </p:sp>
      <p:sp>
        <p:nvSpPr>
          <p:cNvPr id="6" name="Slide Number">
            <a:extLst>
              <a:ext uri="{FF2B5EF4-FFF2-40B4-BE49-F238E27FC236}">
                <a16:creationId xmlns:a16="http://schemas.microsoft.com/office/drawing/2014/main" id="{8C1AF1DD-30C6-AB46-B8B7-1DCFB874127A}"/>
              </a:ext>
            </a:extLst>
          </p:cNvPr>
          <p:cNvSpPr>
            <a:spLocks noGrp="1"/>
          </p:cNvSpPr>
          <p:nvPr>
            <p:ph type="sldNum" sz="quarter" idx="12"/>
          </p:nvPr>
        </p:nvSpPr>
        <p:spPr/>
        <p:txBody>
          <a:bodyPr/>
          <a:lstStyle/>
          <a:p>
            <a:fld id="{8A7A6979-0714-4377-B894-6BE4C2D6E202}" type="slidenum">
              <a:rPr lang="en-US" smtClean="0"/>
              <a:pPr/>
              <a:t>12</a:t>
            </a:fld>
            <a:endParaRPr lang="en-US" dirty="0"/>
          </a:p>
        </p:txBody>
      </p:sp>
    </p:spTree>
    <p:extLst>
      <p:ext uri="{BB962C8B-B14F-4D97-AF65-F5344CB8AC3E}">
        <p14:creationId xmlns:p14="http://schemas.microsoft.com/office/powerpoint/2010/main" val="1840814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E0D76-56F0-4D9F-8123-055CD7AC19D1}"/>
              </a:ext>
            </a:extLst>
          </p:cNvPr>
          <p:cNvSpPr>
            <a:spLocks noGrp="1"/>
          </p:cNvSpPr>
          <p:nvPr>
            <p:ph type="ctrTitle"/>
          </p:nvPr>
        </p:nvSpPr>
        <p:spPr>
          <a:xfrm>
            <a:off x="1128502" y="94130"/>
            <a:ext cx="6925732" cy="886397"/>
          </a:xfrm>
        </p:spPr>
        <p:txBody>
          <a:bodyPr/>
          <a:lstStyle/>
          <a:p>
            <a:r>
              <a:rPr lang="en-US" sz="3200" cap="all" dirty="0"/>
              <a:t>HOW DO YOU BUILD RELATIONSHIPS WITH PEOPLE OF DIFFERENT CULTURAL BACKGROUNDS THAN YOUR OWN?</a:t>
            </a:r>
            <a:endParaRPr lang="en-US" sz="3200" dirty="0"/>
          </a:p>
        </p:txBody>
      </p:sp>
      <p:sp>
        <p:nvSpPr>
          <p:cNvPr id="3" name="Subtitle 2">
            <a:extLst>
              <a:ext uri="{FF2B5EF4-FFF2-40B4-BE49-F238E27FC236}">
                <a16:creationId xmlns:a16="http://schemas.microsoft.com/office/drawing/2014/main" id="{3C127418-AC50-4BD0-92B0-B262A4907DDC}"/>
              </a:ext>
            </a:extLst>
          </p:cNvPr>
          <p:cNvSpPr>
            <a:spLocks noGrp="1"/>
          </p:cNvSpPr>
          <p:nvPr>
            <p:ph type="subTitle" idx="1"/>
          </p:nvPr>
        </p:nvSpPr>
        <p:spPr>
          <a:xfrm>
            <a:off x="1128501" y="1345166"/>
            <a:ext cx="6925728" cy="369332"/>
          </a:xfrm>
        </p:spPr>
        <p:txBody>
          <a:bodyPr/>
          <a:lstStyle/>
          <a:p>
            <a:r>
              <a:rPr lang="en-US" sz="2400" dirty="0"/>
              <a:t>A few guidelines: </a:t>
            </a:r>
          </a:p>
        </p:txBody>
      </p:sp>
      <p:sp>
        <p:nvSpPr>
          <p:cNvPr id="4" name="Text Placeholder 3">
            <a:extLst>
              <a:ext uri="{FF2B5EF4-FFF2-40B4-BE49-F238E27FC236}">
                <a16:creationId xmlns:a16="http://schemas.microsoft.com/office/drawing/2014/main" id="{78A9B708-01D6-438A-B8A4-D2C955097A26}"/>
              </a:ext>
            </a:extLst>
          </p:cNvPr>
          <p:cNvSpPr>
            <a:spLocks noGrp="1"/>
          </p:cNvSpPr>
          <p:nvPr>
            <p:ph type="body" sz="quarter" idx="14"/>
          </p:nvPr>
        </p:nvSpPr>
        <p:spPr>
          <a:xfrm>
            <a:off x="1128501" y="1917388"/>
            <a:ext cx="6925728" cy="3411537"/>
          </a:xfrm>
        </p:spPr>
        <p:txBody>
          <a:bodyPr>
            <a:normAutofit/>
          </a:bodyPr>
          <a:lstStyle/>
          <a:p>
            <a:r>
              <a:rPr lang="en-US" sz="2400" i="1" dirty="0"/>
              <a:t>Learn about the person's culture</a:t>
            </a:r>
            <a:r>
              <a:rPr lang="en-US" sz="2400" dirty="0"/>
              <a:t>. </a:t>
            </a:r>
          </a:p>
          <a:p>
            <a:endParaRPr lang="en-US" sz="2400" i="1" dirty="0"/>
          </a:p>
          <a:p>
            <a:r>
              <a:rPr lang="en-US" sz="2400" i="1" dirty="0"/>
              <a:t>Put yourself at the center of another person's culture</a:t>
            </a:r>
            <a:r>
              <a:rPr lang="en-US" sz="2400" dirty="0"/>
              <a:t>. </a:t>
            </a:r>
          </a:p>
          <a:p>
            <a:endParaRPr lang="en-US" sz="2400" dirty="0"/>
          </a:p>
          <a:p>
            <a:r>
              <a:rPr lang="en-US" sz="2400" i="1" dirty="0"/>
              <a:t>Take a stand against the person's oppression</a:t>
            </a:r>
            <a:r>
              <a:rPr lang="en-US" sz="2400" dirty="0"/>
              <a:t>. </a:t>
            </a:r>
          </a:p>
          <a:p>
            <a:endParaRPr lang="en-US" sz="2400" dirty="0"/>
          </a:p>
          <a:p>
            <a:r>
              <a:rPr lang="en-US" sz="2400" i="1" dirty="0"/>
              <a:t>It's okay to make mistakes</a:t>
            </a:r>
            <a:r>
              <a:rPr lang="en-US" sz="2400" dirty="0"/>
              <a:t>. </a:t>
            </a:r>
          </a:p>
          <a:p>
            <a:pPr marL="0" indent="0">
              <a:buNone/>
            </a:pPr>
            <a:endParaRPr lang="en-US" sz="2400" dirty="0"/>
          </a:p>
        </p:txBody>
      </p:sp>
      <p:sp>
        <p:nvSpPr>
          <p:cNvPr id="6" name="Slide Number Placeholder 5">
            <a:extLst>
              <a:ext uri="{FF2B5EF4-FFF2-40B4-BE49-F238E27FC236}">
                <a16:creationId xmlns:a16="http://schemas.microsoft.com/office/drawing/2014/main" id="{26894972-94EF-428F-8E84-23D694C57C67}"/>
              </a:ext>
            </a:extLst>
          </p:cNvPr>
          <p:cNvSpPr>
            <a:spLocks noGrp="1"/>
          </p:cNvSpPr>
          <p:nvPr>
            <p:ph type="sldNum" sz="quarter" idx="12"/>
          </p:nvPr>
        </p:nvSpPr>
        <p:spPr/>
        <p:txBody>
          <a:bodyPr/>
          <a:lstStyle/>
          <a:p>
            <a:fld id="{8A7A6979-0714-4377-B894-6BE4C2D6E202}" type="slidenum">
              <a:rPr lang="en-US" smtClean="0"/>
              <a:pPr/>
              <a:t>13</a:t>
            </a:fld>
            <a:endParaRPr lang="en-US" dirty="0"/>
          </a:p>
        </p:txBody>
      </p:sp>
      <p:sp>
        <p:nvSpPr>
          <p:cNvPr id="7" name="TextBox 6">
            <a:extLst>
              <a:ext uri="{FF2B5EF4-FFF2-40B4-BE49-F238E27FC236}">
                <a16:creationId xmlns:a16="http://schemas.microsoft.com/office/drawing/2014/main" id="{C67C7053-6D50-40C5-B128-968A749DFA2A}"/>
              </a:ext>
            </a:extLst>
          </p:cNvPr>
          <p:cNvSpPr txBox="1"/>
          <p:nvPr/>
        </p:nvSpPr>
        <p:spPr>
          <a:xfrm>
            <a:off x="859536" y="5724144"/>
            <a:ext cx="7333488" cy="584775"/>
          </a:xfrm>
          <a:prstGeom prst="rect">
            <a:avLst/>
          </a:prstGeom>
          <a:noFill/>
        </p:spPr>
        <p:txBody>
          <a:bodyPr wrap="square" rtlCol="0">
            <a:spAutoFit/>
          </a:bodyPr>
          <a:lstStyle/>
          <a:p>
            <a:r>
              <a:rPr lang="en-US" sz="1600" dirty="0">
                <a:hlinkClick r:id="rId3"/>
              </a:rPr>
              <a:t>https://ctb.ku.edu/en/table-of-contents/leadership/leadership-functions/build-sustain-relationships/main</a:t>
            </a:r>
            <a:endParaRPr lang="en-US" sz="1600" dirty="0"/>
          </a:p>
        </p:txBody>
      </p:sp>
    </p:spTree>
    <p:extLst>
      <p:ext uri="{BB962C8B-B14F-4D97-AF65-F5344CB8AC3E}">
        <p14:creationId xmlns:p14="http://schemas.microsoft.com/office/powerpoint/2010/main" val="30224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E850DF-3D9E-1B47-90FF-ED7F0C971735}"/>
              </a:ext>
            </a:extLst>
          </p:cNvPr>
          <p:cNvSpPr>
            <a:spLocks noGrp="1"/>
          </p:cNvSpPr>
          <p:nvPr>
            <p:ph type="ctrTitle"/>
          </p:nvPr>
        </p:nvSpPr>
        <p:spPr>
          <a:xfrm>
            <a:off x="1128502" y="336446"/>
            <a:ext cx="6925732" cy="498598"/>
          </a:xfrm>
        </p:spPr>
        <p:txBody>
          <a:bodyPr/>
          <a:lstStyle/>
          <a:p>
            <a:r>
              <a:rPr lang="en-US" dirty="0"/>
              <a:t>Sustainability of Methods  of Engagement - </a:t>
            </a:r>
          </a:p>
        </p:txBody>
      </p:sp>
      <p:sp>
        <p:nvSpPr>
          <p:cNvPr id="3" name="Subhead">
            <a:extLst>
              <a:ext uri="{FF2B5EF4-FFF2-40B4-BE49-F238E27FC236}">
                <a16:creationId xmlns:a16="http://schemas.microsoft.com/office/drawing/2014/main" id="{64ED6B49-BD5E-0041-B100-6E9FE7E85D35}"/>
              </a:ext>
            </a:extLst>
          </p:cNvPr>
          <p:cNvSpPr>
            <a:spLocks noGrp="1"/>
          </p:cNvSpPr>
          <p:nvPr>
            <p:ph type="subTitle" idx="1"/>
          </p:nvPr>
        </p:nvSpPr>
        <p:spPr>
          <a:xfrm>
            <a:off x="1128506" y="1105523"/>
            <a:ext cx="6925728" cy="338554"/>
          </a:xfrm>
        </p:spPr>
        <p:txBody>
          <a:bodyPr/>
          <a:lstStyle/>
          <a:p>
            <a:r>
              <a:rPr lang="en-US" dirty="0"/>
              <a:t> When Working in Diverse and At-Risk Communities</a:t>
            </a:r>
          </a:p>
        </p:txBody>
      </p:sp>
      <p:sp>
        <p:nvSpPr>
          <p:cNvPr id="4" name="Body Text">
            <a:extLst>
              <a:ext uri="{FF2B5EF4-FFF2-40B4-BE49-F238E27FC236}">
                <a16:creationId xmlns:a16="http://schemas.microsoft.com/office/drawing/2014/main" id="{A576C15D-F831-C840-A05A-A5EF685D5411}"/>
              </a:ext>
            </a:extLst>
          </p:cNvPr>
          <p:cNvSpPr>
            <a:spLocks noGrp="1"/>
          </p:cNvSpPr>
          <p:nvPr>
            <p:ph type="body" sz="quarter" idx="14"/>
          </p:nvPr>
        </p:nvSpPr>
        <p:spPr>
          <a:xfrm>
            <a:off x="967564" y="1562983"/>
            <a:ext cx="7693306" cy="5137676"/>
          </a:xfrm>
        </p:spPr>
        <p:txBody>
          <a:bodyPr>
            <a:noAutofit/>
          </a:bodyPr>
          <a:lstStyle/>
          <a:p>
            <a:pPr lvl="0">
              <a:spcBef>
                <a:spcPts val="600"/>
              </a:spcBef>
            </a:pPr>
            <a:r>
              <a:rPr lang="en-US" sz="2000" dirty="0">
                <a:latin typeface="+mn-lt"/>
              </a:rPr>
              <a:t>Do your homework first.  </a:t>
            </a:r>
          </a:p>
          <a:p>
            <a:pPr lvl="1">
              <a:spcBef>
                <a:spcPts val="600"/>
              </a:spcBef>
            </a:pPr>
            <a:r>
              <a:rPr lang="en-US" sz="1800" dirty="0"/>
              <a:t>Needs assessment of the partner, who is already working in the space, what norms and values exist? </a:t>
            </a:r>
          </a:p>
          <a:p>
            <a:pPr lvl="0">
              <a:spcBef>
                <a:spcPts val="600"/>
              </a:spcBef>
              <a:defRPr/>
            </a:pPr>
            <a:r>
              <a:rPr lang="en-US" sz="2000" dirty="0">
                <a:latin typeface="+mn-lt"/>
              </a:rPr>
              <a:t>Building trust is crucial </a:t>
            </a:r>
          </a:p>
          <a:p>
            <a:pPr lvl="1">
              <a:spcBef>
                <a:spcPts val="600"/>
              </a:spcBef>
              <a:defRPr/>
            </a:pPr>
            <a:r>
              <a:rPr lang="en-US" sz="1800" dirty="0"/>
              <a:t>Listen, listen, listen</a:t>
            </a:r>
          </a:p>
          <a:p>
            <a:pPr lvl="1">
              <a:spcBef>
                <a:spcPts val="600"/>
              </a:spcBef>
              <a:defRPr/>
            </a:pPr>
            <a:r>
              <a:rPr lang="en-US" sz="1800" dirty="0"/>
              <a:t>Put people first, programming after</a:t>
            </a:r>
          </a:p>
          <a:p>
            <a:pPr lvl="0">
              <a:spcBef>
                <a:spcPts val="600"/>
              </a:spcBef>
              <a:defRPr/>
            </a:pPr>
            <a:r>
              <a:rPr lang="en-US" sz="2000" dirty="0">
                <a:latin typeface="+mn-lt"/>
              </a:rPr>
              <a:t>Share tasks</a:t>
            </a:r>
          </a:p>
          <a:p>
            <a:pPr lvl="1">
              <a:spcBef>
                <a:spcPts val="600"/>
              </a:spcBef>
              <a:defRPr/>
            </a:pPr>
            <a:r>
              <a:rPr lang="en-US" sz="1800" dirty="0"/>
              <a:t>Helps guard against imbalance of power</a:t>
            </a:r>
          </a:p>
          <a:p>
            <a:pPr>
              <a:spcBef>
                <a:spcPts val="600"/>
              </a:spcBef>
              <a:defRPr/>
            </a:pPr>
            <a:r>
              <a:rPr lang="en-US" sz="2000" dirty="0">
                <a:latin typeface="+mn-lt"/>
              </a:rPr>
              <a:t>Work through existing networks </a:t>
            </a:r>
            <a:endParaRPr lang="en-US" dirty="0">
              <a:latin typeface="+mn-lt"/>
            </a:endParaRPr>
          </a:p>
          <a:p>
            <a:pPr lvl="1">
              <a:spcBef>
                <a:spcPts val="600"/>
              </a:spcBef>
              <a:defRPr/>
            </a:pPr>
            <a:r>
              <a:rPr lang="en-US" sz="1800" dirty="0"/>
              <a:t>Identify leaders</a:t>
            </a:r>
          </a:p>
          <a:p>
            <a:pPr lvl="1">
              <a:spcBef>
                <a:spcPts val="600"/>
              </a:spcBef>
              <a:defRPr/>
            </a:pPr>
            <a:r>
              <a:rPr lang="en-US" sz="1800" dirty="0"/>
              <a:t>Awareness of existing power dynamics</a:t>
            </a:r>
          </a:p>
          <a:p>
            <a:pPr>
              <a:spcBef>
                <a:spcPts val="600"/>
              </a:spcBef>
              <a:defRPr/>
            </a:pPr>
            <a:r>
              <a:rPr lang="en-US" sz="2000" dirty="0">
                <a:latin typeface="+mn-lt"/>
              </a:rPr>
              <a:t>Build reciprocal capacity</a:t>
            </a:r>
          </a:p>
          <a:p>
            <a:pPr lvl="1">
              <a:spcBef>
                <a:spcPts val="600"/>
              </a:spcBef>
              <a:defRPr/>
            </a:pPr>
            <a:r>
              <a:rPr lang="en-US" sz="1800" dirty="0"/>
              <a:t>Helps give wide breadth of community members voice</a:t>
            </a:r>
          </a:p>
          <a:p>
            <a:pPr>
              <a:spcBef>
                <a:spcPts val="600"/>
              </a:spcBef>
              <a:defRPr/>
            </a:pPr>
            <a:r>
              <a:rPr lang="en-US" sz="2000" dirty="0">
                <a:latin typeface="+mn-lt"/>
              </a:rPr>
              <a:t>Monitor and Evaluate and Reflect</a:t>
            </a:r>
            <a:br>
              <a:rPr lang="en-US" dirty="0">
                <a:latin typeface="+mn-lt"/>
              </a:rPr>
            </a:br>
            <a:endParaRPr lang="en-US" dirty="0">
              <a:latin typeface="+mn-lt"/>
            </a:endParaRPr>
          </a:p>
        </p:txBody>
      </p:sp>
      <p:sp>
        <p:nvSpPr>
          <p:cNvPr id="7" name="Slide Number">
            <a:extLst>
              <a:ext uri="{FF2B5EF4-FFF2-40B4-BE49-F238E27FC236}">
                <a16:creationId xmlns:a16="http://schemas.microsoft.com/office/drawing/2014/main" id="{0343A167-D916-344F-9C29-C33AA2CD1DF2}"/>
              </a:ext>
            </a:extLst>
          </p:cNvPr>
          <p:cNvSpPr>
            <a:spLocks noGrp="1"/>
          </p:cNvSpPr>
          <p:nvPr>
            <p:ph type="sldNum" sz="quarter" idx="12"/>
          </p:nvPr>
        </p:nvSpPr>
        <p:spPr/>
        <p:txBody>
          <a:bodyPr/>
          <a:lstStyle/>
          <a:p>
            <a:fld id="{8A7A6979-0714-4377-B894-6BE4C2D6E202}" type="slidenum">
              <a:rPr lang="en-US" smtClean="0"/>
              <a:pPr/>
              <a:t>14</a:t>
            </a:fld>
            <a:endParaRPr lang="en-US" dirty="0"/>
          </a:p>
        </p:txBody>
      </p:sp>
    </p:spTree>
    <p:extLst>
      <p:ext uri="{BB962C8B-B14F-4D97-AF65-F5344CB8AC3E}">
        <p14:creationId xmlns:p14="http://schemas.microsoft.com/office/powerpoint/2010/main" val="3618817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E850DF-3D9E-1B47-90FF-ED7F0C971735}"/>
              </a:ext>
            </a:extLst>
          </p:cNvPr>
          <p:cNvSpPr>
            <a:spLocks noGrp="1"/>
          </p:cNvSpPr>
          <p:nvPr>
            <p:ph type="ctrTitle"/>
          </p:nvPr>
        </p:nvSpPr>
        <p:spPr>
          <a:xfrm>
            <a:off x="1128502" y="363878"/>
            <a:ext cx="6925732" cy="498598"/>
          </a:xfrm>
        </p:spPr>
        <p:txBody>
          <a:bodyPr/>
          <a:lstStyle/>
          <a:p>
            <a:r>
              <a:rPr lang="en-US" dirty="0"/>
              <a:t>Landmines in the Landscape of Your Community</a:t>
            </a:r>
          </a:p>
        </p:txBody>
      </p:sp>
      <p:sp>
        <p:nvSpPr>
          <p:cNvPr id="3" name="Subhead">
            <a:extLst>
              <a:ext uri="{FF2B5EF4-FFF2-40B4-BE49-F238E27FC236}">
                <a16:creationId xmlns:a16="http://schemas.microsoft.com/office/drawing/2014/main" id="{64ED6B49-BD5E-0041-B100-6E9FE7E85D35}"/>
              </a:ext>
            </a:extLst>
          </p:cNvPr>
          <p:cNvSpPr>
            <a:spLocks noGrp="1"/>
          </p:cNvSpPr>
          <p:nvPr>
            <p:ph type="subTitle" idx="1"/>
          </p:nvPr>
        </p:nvSpPr>
        <p:spPr>
          <a:xfrm>
            <a:off x="1128501" y="1345166"/>
            <a:ext cx="6925728" cy="338554"/>
          </a:xfrm>
        </p:spPr>
        <p:txBody>
          <a:bodyPr/>
          <a:lstStyle/>
          <a:p>
            <a:r>
              <a:rPr lang="en-US" dirty="0"/>
              <a:t>What to do when you step on one by accident? </a:t>
            </a:r>
          </a:p>
        </p:txBody>
      </p:sp>
      <p:sp>
        <p:nvSpPr>
          <p:cNvPr id="4" name="Body Text">
            <a:extLst>
              <a:ext uri="{FF2B5EF4-FFF2-40B4-BE49-F238E27FC236}">
                <a16:creationId xmlns:a16="http://schemas.microsoft.com/office/drawing/2014/main" id="{A576C15D-F831-C840-A05A-A5EF685D5411}"/>
              </a:ext>
            </a:extLst>
          </p:cNvPr>
          <p:cNvSpPr>
            <a:spLocks noGrp="1"/>
          </p:cNvSpPr>
          <p:nvPr>
            <p:ph type="body" sz="quarter" idx="14"/>
          </p:nvPr>
        </p:nvSpPr>
        <p:spPr>
          <a:xfrm>
            <a:off x="947740" y="1872088"/>
            <a:ext cx="7313750" cy="4707272"/>
          </a:xfrm>
        </p:spPr>
        <p:txBody>
          <a:bodyPr>
            <a:normAutofit/>
          </a:bodyPr>
          <a:lstStyle/>
          <a:p>
            <a:pPr lvl="0">
              <a:spcBef>
                <a:spcPts val="600"/>
              </a:spcBef>
            </a:pPr>
            <a:r>
              <a:rPr lang="en-US" sz="2400" dirty="0"/>
              <a:t>Put on your best listening ears – and really use them</a:t>
            </a:r>
          </a:p>
          <a:p>
            <a:pPr lvl="0">
              <a:spcBef>
                <a:spcPts val="600"/>
              </a:spcBef>
            </a:pPr>
            <a:r>
              <a:rPr lang="en-US" sz="2400" dirty="0"/>
              <a:t>Take the emotion out of the equation</a:t>
            </a:r>
          </a:p>
          <a:p>
            <a:pPr lvl="0">
              <a:spcBef>
                <a:spcPts val="600"/>
              </a:spcBef>
            </a:pPr>
            <a:r>
              <a:rPr lang="en-US" sz="2400" dirty="0"/>
              <a:t>Take a step back and evaluate what is the objective you are trying to achieve</a:t>
            </a:r>
          </a:p>
          <a:p>
            <a:pPr lvl="0">
              <a:spcBef>
                <a:spcPts val="600"/>
              </a:spcBef>
            </a:pPr>
            <a:r>
              <a:rPr lang="en-US" sz="2400" dirty="0"/>
              <a:t>What is the most important next step in your project and how can that one thing get accomplished </a:t>
            </a:r>
          </a:p>
          <a:p>
            <a:pPr lvl="0">
              <a:spcBef>
                <a:spcPts val="600"/>
              </a:spcBef>
            </a:pPr>
            <a:r>
              <a:rPr lang="en-US" sz="2400" dirty="0"/>
              <a:t>Don’t give up! </a:t>
            </a:r>
          </a:p>
          <a:p>
            <a:pPr lvl="0">
              <a:spcBef>
                <a:spcPts val="600"/>
              </a:spcBef>
            </a:pPr>
            <a:r>
              <a:rPr lang="en-US" sz="2400" dirty="0"/>
              <a:t>And…. </a:t>
            </a:r>
          </a:p>
          <a:p>
            <a:pPr marL="228600" lvl="1" indent="0">
              <a:spcBef>
                <a:spcPts val="600"/>
              </a:spcBef>
              <a:buNone/>
            </a:pPr>
            <a:r>
              <a:rPr lang="en-US" sz="2400" dirty="0"/>
              <a:t>Don’t do the same thing expecting </a:t>
            </a:r>
          </a:p>
          <a:p>
            <a:pPr marL="228600" lvl="1" indent="0">
              <a:spcBef>
                <a:spcPts val="600"/>
              </a:spcBef>
              <a:buNone/>
            </a:pPr>
            <a:r>
              <a:rPr lang="en-US" sz="2400" dirty="0"/>
              <a:t>different results! </a:t>
            </a:r>
          </a:p>
        </p:txBody>
      </p:sp>
      <p:sp>
        <p:nvSpPr>
          <p:cNvPr id="7" name="Slide Number">
            <a:extLst>
              <a:ext uri="{FF2B5EF4-FFF2-40B4-BE49-F238E27FC236}">
                <a16:creationId xmlns:a16="http://schemas.microsoft.com/office/drawing/2014/main" id="{0343A167-D916-344F-9C29-C33AA2CD1DF2}"/>
              </a:ext>
            </a:extLst>
          </p:cNvPr>
          <p:cNvSpPr>
            <a:spLocks noGrp="1"/>
          </p:cNvSpPr>
          <p:nvPr>
            <p:ph type="sldNum" sz="quarter" idx="12"/>
          </p:nvPr>
        </p:nvSpPr>
        <p:spPr/>
        <p:txBody>
          <a:bodyPr/>
          <a:lstStyle/>
          <a:p>
            <a:fld id="{8A7A6979-0714-4377-B894-6BE4C2D6E202}" type="slidenum">
              <a:rPr lang="en-US" smtClean="0"/>
              <a:pPr/>
              <a:t>15</a:t>
            </a:fld>
            <a:endParaRPr lang="en-US" dirty="0"/>
          </a:p>
        </p:txBody>
      </p:sp>
      <p:pic>
        <p:nvPicPr>
          <p:cNvPr id="9" name="Picture 4" descr="texas grow eat go logo learn and.jpg">
            <a:extLst>
              <a:ext uri="{FF2B5EF4-FFF2-40B4-BE49-F238E27FC236}">
                <a16:creationId xmlns:a16="http://schemas.microsoft.com/office/drawing/2014/main" id="{050F90F0-2E42-4F62-8A3A-6D8A6943D68C}"/>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2880" b="100000" l="0" r="100000">
                        <a14:foregroundMark x1="78764" y1="52433" x2="78764" y2="52433"/>
                        <a14:foregroundMark x1="96139" y1="54717" x2="96139" y2="54717"/>
                        <a14:foregroundMark x1="45174" y1="92453" x2="45174" y2="92453"/>
                        <a14:foregroundMark x1="44788" y1="96723" x2="44788" y2="96723"/>
                        <a14:foregroundMark x1="94723" y1="55511" x2="99228" y2="55511"/>
                        <a14:foregroundMark x1="94723" y1="78649" x2="94723" y2="78649"/>
                        <a14:foregroundMark x1="94723" y1="28600" x2="94723" y2="28600"/>
                        <a14:foregroundMark x1="87001" y1="28203" x2="87001" y2="28203"/>
                        <a14:foregroundMark x1="82497" y1="28600" x2="82497" y2="28600"/>
                        <a14:foregroundMark x1="73874" y1="29791" x2="73874" y2="29791"/>
                        <a14:foregroundMark x1="67053" y1="34757" x2="67053" y2="34757"/>
                        <a14:foregroundMark x1="36551" y1="19364" x2="36551" y2="19364"/>
                        <a14:foregroundMark x1="38867" y1="21251" x2="38867" y2="21251"/>
                        <a14:foregroundMark x1="62934" y1="6653" x2="62934" y2="6653"/>
                        <a14:foregroundMark x1="60618" y1="2880" x2="60618" y2="2880"/>
                        <a14:foregroundMark x1="48391" y1="39027" x2="48391" y2="39027"/>
                        <a14:foregroundMark x1="56113" y1="39027" x2="56113" y2="39027"/>
                        <a14:foregroundMark x1="53411" y1="41708" x2="53411" y2="41708"/>
                        <a14:foregroundMark x1="60618" y1="40119" x2="60618" y2="40119"/>
                        <a14:foregroundMark x1="63835" y1="40119" x2="63835" y2="40119"/>
                        <a14:foregroundMark x1="71557" y1="40516" x2="71557" y2="40516"/>
                        <a14:foregroundMark x1="71557" y1="45879" x2="71557" y2="45879"/>
                        <a14:foregroundMark x1="76963" y1="41708" x2="76963" y2="41708"/>
                        <a14:foregroundMark x1="82497" y1="41311" x2="82497" y2="41311"/>
                        <a14:foregroundMark x1="87902" y1="40914" x2="87902" y2="40914"/>
                        <a14:foregroundMark x1="94337" y1="42800" x2="94337" y2="42800"/>
                        <a14:foregroundMark x1="97040" y1="30189" x2="97040" y2="30189"/>
                        <a14:foregroundMark x1="97426" y1="34359" x2="97426" y2="34359"/>
                        <a14:foregroundMark x1="5663" y1="62463" x2="5663" y2="62463"/>
                        <a14:foregroundMark x1="6564" y1="58590" x2="6564" y2="58590"/>
                      </a14:backgroundRemoval>
                    </a14:imgEffect>
                  </a14:imgLayer>
                </a14:imgProps>
              </a:ext>
              <a:ext uri="{28A0092B-C50C-407E-A947-70E740481C1C}">
                <a14:useLocalDpi xmlns:a14="http://schemas.microsoft.com/office/drawing/2010/main"/>
              </a:ext>
            </a:extLst>
          </a:blip>
          <a:srcRect/>
          <a:stretch>
            <a:fillRect/>
          </a:stretch>
        </p:blipFill>
        <p:spPr bwMode="auto">
          <a:xfrm>
            <a:off x="6836735" y="4985912"/>
            <a:ext cx="1505056" cy="177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94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E850DF-3D9E-1B47-90FF-ED7F0C971735}"/>
              </a:ext>
            </a:extLst>
          </p:cNvPr>
          <p:cNvSpPr>
            <a:spLocks noGrp="1"/>
          </p:cNvSpPr>
          <p:nvPr>
            <p:ph type="ctrTitle"/>
          </p:nvPr>
        </p:nvSpPr>
        <p:spPr/>
        <p:txBody>
          <a:bodyPr/>
          <a:lstStyle/>
          <a:p>
            <a:r>
              <a:rPr lang="en-US" dirty="0"/>
              <a:t>Engaging with your Community</a:t>
            </a:r>
          </a:p>
        </p:txBody>
      </p:sp>
      <p:sp>
        <p:nvSpPr>
          <p:cNvPr id="3" name="Subhead">
            <a:extLst>
              <a:ext uri="{FF2B5EF4-FFF2-40B4-BE49-F238E27FC236}">
                <a16:creationId xmlns:a16="http://schemas.microsoft.com/office/drawing/2014/main" id="{64ED6B49-BD5E-0041-B100-6E9FE7E85D35}"/>
              </a:ext>
            </a:extLst>
          </p:cNvPr>
          <p:cNvSpPr>
            <a:spLocks noGrp="1"/>
          </p:cNvSpPr>
          <p:nvPr>
            <p:ph type="subTitle" idx="1"/>
          </p:nvPr>
        </p:nvSpPr>
        <p:spPr>
          <a:xfrm>
            <a:off x="1128501" y="1345166"/>
            <a:ext cx="6925728" cy="338554"/>
          </a:xfrm>
        </p:spPr>
        <p:txBody>
          <a:bodyPr/>
          <a:lstStyle/>
          <a:p>
            <a:r>
              <a:rPr lang="en-US" dirty="0"/>
              <a:t>It is not a straight line from start to finish! </a:t>
            </a:r>
          </a:p>
        </p:txBody>
      </p:sp>
      <p:sp>
        <p:nvSpPr>
          <p:cNvPr id="4" name="Body Text">
            <a:extLst>
              <a:ext uri="{FF2B5EF4-FFF2-40B4-BE49-F238E27FC236}">
                <a16:creationId xmlns:a16="http://schemas.microsoft.com/office/drawing/2014/main" id="{A576C15D-F831-C840-A05A-A5EF685D5411}"/>
              </a:ext>
            </a:extLst>
          </p:cNvPr>
          <p:cNvSpPr>
            <a:spLocks noGrp="1"/>
          </p:cNvSpPr>
          <p:nvPr>
            <p:ph type="body" sz="quarter" idx="14"/>
          </p:nvPr>
        </p:nvSpPr>
        <p:spPr>
          <a:xfrm>
            <a:off x="1169580" y="1855833"/>
            <a:ext cx="2703373" cy="4357768"/>
          </a:xfrm>
        </p:spPr>
        <p:txBody>
          <a:bodyPr>
            <a:normAutofit/>
          </a:bodyPr>
          <a:lstStyle/>
          <a:p>
            <a:pPr marL="0" lvl="0" indent="0">
              <a:buNone/>
            </a:pPr>
            <a:r>
              <a:rPr lang="en-US" sz="2200" dirty="0"/>
              <a:t>And players and locations are constantly changing</a:t>
            </a:r>
          </a:p>
          <a:p>
            <a:pPr marL="0" lvl="0" indent="0">
              <a:buNone/>
            </a:pPr>
            <a:endParaRPr lang="en-US" sz="2200" dirty="0"/>
          </a:p>
          <a:p>
            <a:pPr marL="0" lvl="0" indent="0">
              <a:buNone/>
            </a:pPr>
            <a:endParaRPr lang="en-US" sz="2200" dirty="0"/>
          </a:p>
          <a:p>
            <a:pPr marL="0" lvl="0" indent="0">
              <a:buNone/>
            </a:pPr>
            <a:endParaRPr lang="en-US" sz="2200" dirty="0"/>
          </a:p>
          <a:p>
            <a:pPr marL="0" lvl="0" indent="0">
              <a:buNone/>
            </a:pPr>
            <a:r>
              <a:rPr lang="en-US" sz="2200" b="1" dirty="0">
                <a:solidFill>
                  <a:srgbClr val="00B0F0"/>
                </a:solidFill>
                <a:effectLst>
                  <a:outerShdw blurRad="38100" dist="38100" dir="2700000" algn="tl">
                    <a:srgbClr val="000000">
                      <a:alpha val="43137"/>
                    </a:srgbClr>
                  </a:outerShdw>
                </a:effectLst>
              </a:rPr>
              <a:t>Think about how “YOU” can engage in your community and build your program…. </a:t>
            </a:r>
          </a:p>
          <a:p>
            <a:pPr lvl="0"/>
            <a:endParaRPr lang="en-US" sz="2400" dirty="0"/>
          </a:p>
          <a:p>
            <a:pPr marL="0" lvl="0" indent="0">
              <a:buNone/>
            </a:pPr>
            <a:endParaRPr lang="en-US" sz="2400" dirty="0"/>
          </a:p>
          <a:p>
            <a:pPr lvl="0"/>
            <a:endParaRPr lang="en-US" sz="2400" dirty="0"/>
          </a:p>
        </p:txBody>
      </p:sp>
      <p:sp>
        <p:nvSpPr>
          <p:cNvPr id="7" name="Slide Number">
            <a:extLst>
              <a:ext uri="{FF2B5EF4-FFF2-40B4-BE49-F238E27FC236}">
                <a16:creationId xmlns:a16="http://schemas.microsoft.com/office/drawing/2014/main" id="{0343A167-D916-344F-9C29-C33AA2CD1DF2}"/>
              </a:ext>
            </a:extLst>
          </p:cNvPr>
          <p:cNvSpPr>
            <a:spLocks noGrp="1"/>
          </p:cNvSpPr>
          <p:nvPr>
            <p:ph type="sldNum" sz="quarter" idx="12"/>
          </p:nvPr>
        </p:nvSpPr>
        <p:spPr/>
        <p:txBody>
          <a:bodyPr/>
          <a:lstStyle/>
          <a:p>
            <a:fld id="{8A7A6979-0714-4377-B894-6BE4C2D6E202}" type="slidenum">
              <a:rPr lang="en-US" smtClean="0"/>
              <a:pPr/>
              <a:t>16</a:t>
            </a:fld>
            <a:endParaRPr lang="en-US" dirty="0"/>
          </a:p>
        </p:txBody>
      </p:sp>
      <p:grpSp>
        <p:nvGrpSpPr>
          <p:cNvPr id="30" name="Group 29">
            <a:extLst>
              <a:ext uri="{FF2B5EF4-FFF2-40B4-BE49-F238E27FC236}">
                <a16:creationId xmlns:a16="http://schemas.microsoft.com/office/drawing/2014/main" id="{3E67EDCB-7708-40B5-837B-D98424EF928E}"/>
              </a:ext>
            </a:extLst>
          </p:cNvPr>
          <p:cNvGrpSpPr/>
          <p:nvPr/>
        </p:nvGrpSpPr>
        <p:grpSpPr>
          <a:xfrm>
            <a:off x="4008476" y="1413171"/>
            <a:ext cx="4545481" cy="3871213"/>
            <a:chOff x="3721395" y="1274945"/>
            <a:chExt cx="4545481" cy="3871213"/>
          </a:xfrm>
        </p:grpSpPr>
        <p:cxnSp>
          <p:nvCxnSpPr>
            <p:cNvPr id="19" name="Straight Arrow Connector 18">
              <a:extLst>
                <a:ext uri="{FF2B5EF4-FFF2-40B4-BE49-F238E27FC236}">
                  <a16:creationId xmlns:a16="http://schemas.microsoft.com/office/drawing/2014/main" id="{D2017F9F-9C1D-408F-8014-DD94D83E9E78}"/>
                </a:ext>
              </a:extLst>
            </p:cNvPr>
            <p:cNvCxnSpPr>
              <a:cxnSpLocks/>
            </p:cNvCxnSpPr>
            <p:nvPr/>
          </p:nvCxnSpPr>
          <p:spPr>
            <a:xfrm flipH="1">
              <a:off x="7081281" y="1274945"/>
              <a:ext cx="616688" cy="603398"/>
            </a:xfrm>
            <a:prstGeom prst="straightConnector1">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483960E6-17AE-4EAF-8F37-287020F7988C}"/>
                </a:ext>
              </a:extLst>
            </p:cNvPr>
            <p:cNvSpPr/>
            <p:nvPr/>
          </p:nvSpPr>
          <p:spPr>
            <a:xfrm>
              <a:off x="4093535" y="1602053"/>
              <a:ext cx="3349256" cy="3544105"/>
            </a:xfrm>
            <a:custGeom>
              <a:avLst/>
              <a:gdLst>
                <a:gd name="connsiteX0" fmla="*/ 0 w 3349256"/>
                <a:gd name="connsiteY0" fmla="*/ 609519 h 3544105"/>
                <a:gd name="connsiteX1" fmla="*/ 10632 w 3349256"/>
                <a:gd name="connsiteY1" fmla="*/ 811538 h 3544105"/>
                <a:gd name="connsiteX2" fmla="*/ 21265 w 3349256"/>
                <a:gd name="connsiteY2" fmla="*/ 949761 h 3544105"/>
                <a:gd name="connsiteX3" fmla="*/ 31898 w 3349256"/>
                <a:gd name="connsiteY3" fmla="*/ 1364431 h 3544105"/>
                <a:gd name="connsiteX4" fmla="*/ 21265 w 3349256"/>
                <a:gd name="connsiteY4" fmla="*/ 1513287 h 3544105"/>
                <a:gd name="connsiteX5" fmla="*/ 10632 w 3349256"/>
                <a:gd name="connsiteY5" fmla="*/ 1566449 h 3544105"/>
                <a:gd name="connsiteX6" fmla="*/ 21265 w 3349256"/>
                <a:gd name="connsiteY6" fmla="*/ 1608980 h 3544105"/>
                <a:gd name="connsiteX7" fmla="*/ 669851 w 3349256"/>
                <a:gd name="connsiteY7" fmla="*/ 1630245 h 3544105"/>
                <a:gd name="connsiteX8" fmla="*/ 691116 w 3349256"/>
                <a:gd name="connsiteY8" fmla="*/ 1694040 h 3544105"/>
                <a:gd name="connsiteX9" fmla="*/ 723014 w 3349256"/>
                <a:gd name="connsiteY9" fmla="*/ 1810998 h 3544105"/>
                <a:gd name="connsiteX10" fmla="*/ 733646 w 3349256"/>
                <a:gd name="connsiteY10" fmla="*/ 2119342 h 3544105"/>
                <a:gd name="connsiteX11" fmla="*/ 744279 w 3349256"/>
                <a:gd name="connsiteY11" fmla="*/ 2183138 h 3544105"/>
                <a:gd name="connsiteX12" fmla="*/ 776177 w 3349256"/>
                <a:gd name="connsiteY12" fmla="*/ 2544645 h 3544105"/>
                <a:gd name="connsiteX13" fmla="*/ 871870 w 3349256"/>
                <a:gd name="connsiteY13" fmla="*/ 2534012 h 3544105"/>
                <a:gd name="connsiteX14" fmla="*/ 914400 w 3349256"/>
                <a:gd name="connsiteY14" fmla="*/ 2523380 h 3544105"/>
                <a:gd name="connsiteX15" fmla="*/ 1041991 w 3349256"/>
                <a:gd name="connsiteY15" fmla="*/ 2502114 h 3544105"/>
                <a:gd name="connsiteX16" fmla="*/ 1541721 w 3349256"/>
                <a:gd name="connsiteY16" fmla="*/ 2512747 h 3544105"/>
                <a:gd name="connsiteX17" fmla="*/ 1605516 w 3349256"/>
                <a:gd name="connsiteY17" fmla="*/ 2523380 h 3544105"/>
                <a:gd name="connsiteX18" fmla="*/ 1637414 w 3349256"/>
                <a:gd name="connsiteY18" fmla="*/ 2565910 h 3544105"/>
                <a:gd name="connsiteX19" fmla="*/ 1648046 w 3349256"/>
                <a:gd name="connsiteY19" fmla="*/ 2608440 h 3544105"/>
                <a:gd name="connsiteX20" fmla="*/ 1669312 w 3349256"/>
                <a:gd name="connsiteY20" fmla="*/ 2863621 h 3544105"/>
                <a:gd name="connsiteX21" fmla="*/ 1679944 w 3349256"/>
                <a:gd name="connsiteY21" fmla="*/ 3278291 h 3544105"/>
                <a:gd name="connsiteX22" fmla="*/ 1701209 w 3349256"/>
                <a:gd name="connsiteY22" fmla="*/ 3448412 h 3544105"/>
                <a:gd name="connsiteX23" fmla="*/ 1711842 w 3349256"/>
                <a:gd name="connsiteY23" fmla="*/ 3544105 h 3544105"/>
                <a:gd name="connsiteX24" fmla="*/ 1796902 w 3349256"/>
                <a:gd name="connsiteY24" fmla="*/ 3533473 h 3544105"/>
                <a:gd name="connsiteX25" fmla="*/ 1903228 w 3349256"/>
                <a:gd name="connsiteY25" fmla="*/ 3512207 h 3544105"/>
                <a:gd name="connsiteX26" fmla="*/ 1977656 w 3349256"/>
                <a:gd name="connsiteY26" fmla="*/ 3501575 h 3544105"/>
                <a:gd name="connsiteX27" fmla="*/ 2211572 w 3349256"/>
                <a:gd name="connsiteY27" fmla="*/ 3459045 h 3544105"/>
                <a:gd name="connsiteX28" fmla="*/ 2498651 w 3349256"/>
                <a:gd name="connsiteY28" fmla="*/ 3437780 h 3544105"/>
                <a:gd name="connsiteX29" fmla="*/ 2636874 w 3349256"/>
                <a:gd name="connsiteY29" fmla="*/ 3427147 h 3544105"/>
                <a:gd name="connsiteX30" fmla="*/ 2626242 w 3349256"/>
                <a:gd name="connsiteY30" fmla="*/ 2725398 h 3544105"/>
                <a:gd name="connsiteX31" fmla="*/ 2604977 w 3349256"/>
                <a:gd name="connsiteY31" fmla="*/ 2597807 h 3544105"/>
                <a:gd name="connsiteX32" fmla="*/ 2583712 w 3349256"/>
                <a:gd name="connsiteY32" fmla="*/ 2459584 h 3544105"/>
                <a:gd name="connsiteX33" fmla="*/ 2562446 w 3349256"/>
                <a:gd name="connsiteY33" fmla="*/ 2427687 h 3544105"/>
                <a:gd name="connsiteX34" fmla="*/ 2551814 w 3349256"/>
                <a:gd name="connsiteY34" fmla="*/ 2374524 h 3544105"/>
                <a:gd name="connsiteX35" fmla="*/ 2509284 w 3349256"/>
                <a:gd name="connsiteY35" fmla="*/ 2300096 h 3544105"/>
                <a:gd name="connsiteX36" fmla="*/ 2488018 w 3349256"/>
                <a:gd name="connsiteY36" fmla="*/ 2278831 h 3544105"/>
                <a:gd name="connsiteX37" fmla="*/ 2445488 w 3349256"/>
                <a:gd name="connsiteY37" fmla="*/ 2215035 h 3544105"/>
                <a:gd name="connsiteX38" fmla="*/ 2424223 w 3349256"/>
                <a:gd name="connsiteY38" fmla="*/ 2172505 h 3544105"/>
                <a:gd name="connsiteX39" fmla="*/ 2339163 w 3349256"/>
                <a:gd name="connsiteY39" fmla="*/ 2098077 h 3544105"/>
                <a:gd name="connsiteX40" fmla="*/ 2307265 w 3349256"/>
                <a:gd name="connsiteY40" fmla="*/ 2066180 h 3544105"/>
                <a:gd name="connsiteX41" fmla="*/ 2275367 w 3349256"/>
                <a:gd name="connsiteY41" fmla="*/ 2044914 h 3544105"/>
                <a:gd name="connsiteX42" fmla="*/ 2243470 w 3349256"/>
                <a:gd name="connsiteY42" fmla="*/ 2013017 h 3544105"/>
                <a:gd name="connsiteX43" fmla="*/ 2200939 w 3349256"/>
                <a:gd name="connsiteY43" fmla="*/ 1991752 h 3544105"/>
                <a:gd name="connsiteX44" fmla="*/ 2158409 w 3349256"/>
                <a:gd name="connsiteY44" fmla="*/ 1959854 h 3544105"/>
                <a:gd name="connsiteX45" fmla="*/ 2094614 w 3349256"/>
                <a:gd name="connsiteY45" fmla="*/ 1938589 h 3544105"/>
                <a:gd name="connsiteX46" fmla="*/ 2052084 w 3349256"/>
                <a:gd name="connsiteY46" fmla="*/ 1917324 h 3544105"/>
                <a:gd name="connsiteX47" fmla="*/ 1956391 w 3349256"/>
                <a:gd name="connsiteY47" fmla="*/ 1864161 h 3544105"/>
                <a:gd name="connsiteX48" fmla="*/ 1892595 w 3349256"/>
                <a:gd name="connsiteY48" fmla="*/ 1853528 h 3544105"/>
                <a:gd name="connsiteX49" fmla="*/ 1701209 w 3349256"/>
                <a:gd name="connsiteY49" fmla="*/ 1768468 h 3544105"/>
                <a:gd name="connsiteX50" fmla="*/ 1616149 w 3349256"/>
                <a:gd name="connsiteY50" fmla="*/ 1757835 h 3544105"/>
                <a:gd name="connsiteX51" fmla="*/ 1520456 w 3349256"/>
                <a:gd name="connsiteY51" fmla="*/ 1725938 h 3544105"/>
                <a:gd name="connsiteX52" fmla="*/ 1456660 w 3349256"/>
                <a:gd name="connsiteY52" fmla="*/ 1715305 h 3544105"/>
                <a:gd name="connsiteX53" fmla="*/ 1403498 w 3349256"/>
                <a:gd name="connsiteY53" fmla="*/ 1683407 h 3544105"/>
                <a:gd name="connsiteX54" fmla="*/ 1297172 w 3349256"/>
                <a:gd name="connsiteY54" fmla="*/ 1662142 h 3544105"/>
                <a:gd name="connsiteX55" fmla="*/ 1244009 w 3349256"/>
                <a:gd name="connsiteY55" fmla="*/ 1672775 h 3544105"/>
                <a:gd name="connsiteX56" fmla="*/ 1275907 w 3349256"/>
                <a:gd name="connsiteY56" fmla="*/ 1662142 h 3544105"/>
                <a:gd name="connsiteX57" fmla="*/ 1265274 w 3349256"/>
                <a:gd name="connsiteY57" fmla="*/ 1608980 h 3544105"/>
                <a:gd name="connsiteX58" fmla="*/ 1244009 w 3349256"/>
                <a:gd name="connsiteY58" fmla="*/ 1534552 h 3544105"/>
                <a:gd name="connsiteX59" fmla="*/ 1233377 w 3349256"/>
                <a:gd name="connsiteY59" fmla="*/ 1470756 h 3544105"/>
                <a:gd name="connsiteX60" fmla="*/ 1244009 w 3349256"/>
                <a:gd name="connsiteY60" fmla="*/ 1364431 h 3544105"/>
                <a:gd name="connsiteX61" fmla="*/ 1265274 w 3349256"/>
                <a:gd name="connsiteY61" fmla="*/ 1332533 h 3544105"/>
                <a:gd name="connsiteX62" fmla="*/ 1318437 w 3349256"/>
                <a:gd name="connsiteY62" fmla="*/ 1268738 h 3544105"/>
                <a:gd name="connsiteX63" fmla="*/ 1392865 w 3349256"/>
                <a:gd name="connsiteY63" fmla="*/ 1204942 h 3544105"/>
                <a:gd name="connsiteX64" fmla="*/ 1435395 w 3349256"/>
                <a:gd name="connsiteY64" fmla="*/ 1183677 h 3544105"/>
                <a:gd name="connsiteX65" fmla="*/ 1541721 w 3349256"/>
                <a:gd name="connsiteY65" fmla="*/ 1119882 h 3544105"/>
                <a:gd name="connsiteX66" fmla="*/ 1658679 w 3349256"/>
                <a:gd name="connsiteY66" fmla="*/ 1098617 h 3544105"/>
                <a:gd name="connsiteX67" fmla="*/ 1701209 w 3349256"/>
                <a:gd name="connsiteY67" fmla="*/ 1087984 h 3544105"/>
                <a:gd name="connsiteX68" fmla="*/ 1796902 w 3349256"/>
                <a:gd name="connsiteY68" fmla="*/ 1066719 h 3544105"/>
                <a:gd name="connsiteX69" fmla="*/ 1860698 w 3349256"/>
                <a:gd name="connsiteY69" fmla="*/ 1045454 h 3544105"/>
                <a:gd name="connsiteX70" fmla="*/ 1903228 w 3349256"/>
                <a:gd name="connsiteY70" fmla="*/ 1034821 h 3544105"/>
                <a:gd name="connsiteX71" fmla="*/ 1967023 w 3349256"/>
                <a:gd name="connsiteY71" fmla="*/ 1013556 h 3544105"/>
                <a:gd name="connsiteX72" fmla="*/ 1998921 w 3349256"/>
                <a:gd name="connsiteY72" fmla="*/ 1002924 h 3544105"/>
                <a:gd name="connsiteX73" fmla="*/ 2169042 w 3349256"/>
                <a:gd name="connsiteY73" fmla="*/ 971026 h 3544105"/>
                <a:gd name="connsiteX74" fmla="*/ 2466753 w 3349256"/>
                <a:gd name="connsiteY74" fmla="*/ 981659 h 3544105"/>
                <a:gd name="connsiteX75" fmla="*/ 2583712 w 3349256"/>
                <a:gd name="connsiteY75" fmla="*/ 1002924 h 3544105"/>
                <a:gd name="connsiteX76" fmla="*/ 2732567 w 3349256"/>
                <a:gd name="connsiteY76" fmla="*/ 1013556 h 3544105"/>
                <a:gd name="connsiteX77" fmla="*/ 2806995 w 3349256"/>
                <a:gd name="connsiteY77" fmla="*/ 1024189 h 3544105"/>
                <a:gd name="connsiteX78" fmla="*/ 2860158 w 3349256"/>
                <a:gd name="connsiteY78" fmla="*/ 1034821 h 3544105"/>
                <a:gd name="connsiteX79" fmla="*/ 2945218 w 3349256"/>
                <a:gd name="connsiteY79" fmla="*/ 1024189 h 3544105"/>
                <a:gd name="connsiteX80" fmla="*/ 2955851 w 3349256"/>
                <a:gd name="connsiteY80" fmla="*/ 981659 h 3544105"/>
                <a:gd name="connsiteX81" fmla="*/ 2966484 w 3349256"/>
                <a:gd name="connsiteY81" fmla="*/ 949761 h 3544105"/>
                <a:gd name="connsiteX82" fmla="*/ 2955851 w 3349256"/>
                <a:gd name="connsiteY82" fmla="*/ 811538 h 3544105"/>
                <a:gd name="connsiteX83" fmla="*/ 2870791 w 3349256"/>
                <a:gd name="connsiteY83" fmla="*/ 822170 h 3544105"/>
                <a:gd name="connsiteX84" fmla="*/ 2860158 w 3349256"/>
                <a:gd name="connsiteY84" fmla="*/ 917863 h 3544105"/>
                <a:gd name="connsiteX85" fmla="*/ 2892056 w 3349256"/>
                <a:gd name="connsiteY85" fmla="*/ 1024189 h 3544105"/>
                <a:gd name="connsiteX86" fmla="*/ 2902688 w 3349256"/>
                <a:gd name="connsiteY86" fmla="*/ 1056087 h 3544105"/>
                <a:gd name="connsiteX87" fmla="*/ 2966484 w 3349256"/>
                <a:gd name="connsiteY87" fmla="*/ 1119882 h 3544105"/>
                <a:gd name="connsiteX88" fmla="*/ 3040912 w 3349256"/>
                <a:gd name="connsiteY88" fmla="*/ 1162412 h 3544105"/>
                <a:gd name="connsiteX89" fmla="*/ 3115339 w 3349256"/>
                <a:gd name="connsiteY89" fmla="*/ 1119882 h 3544105"/>
                <a:gd name="connsiteX90" fmla="*/ 3136605 w 3349256"/>
                <a:gd name="connsiteY90" fmla="*/ 1056087 h 3544105"/>
                <a:gd name="connsiteX91" fmla="*/ 3115339 w 3349256"/>
                <a:gd name="connsiteY91" fmla="*/ 907231 h 3544105"/>
                <a:gd name="connsiteX92" fmla="*/ 3094074 w 3349256"/>
                <a:gd name="connsiteY92" fmla="*/ 875333 h 3544105"/>
                <a:gd name="connsiteX93" fmla="*/ 3030279 w 3349256"/>
                <a:gd name="connsiteY93" fmla="*/ 854068 h 3544105"/>
                <a:gd name="connsiteX94" fmla="*/ 2998381 w 3349256"/>
                <a:gd name="connsiteY94" fmla="*/ 843435 h 3544105"/>
                <a:gd name="connsiteX95" fmla="*/ 2998381 w 3349256"/>
                <a:gd name="connsiteY95" fmla="*/ 832803 h 3544105"/>
                <a:gd name="connsiteX96" fmla="*/ 3094074 w 3349256"/>
                <a:gd name="connsiteY96" fmla="*/ 800905 h 3544105"/>
                <a:gd name="connsiteX97" fmla="*/ 3125972 w 3349256"/>
                <a:gd name="connsiteY97" fmla="*/ 769007 h 3544105"/>
                <a:gd name="connsiteX98" fmla="*/ 3200400 w 3349256"/>
                <a:gd name="connsiteY98" fmla="*/ 705212 h 3544105"/>
                <a:gd name="connsiteX99" fmla="*/ 3221665 w 3349256"/>
                <a:gd name="connsiteY99" fmla="*/ 673314 h 3544105"/>
                <a:gd name="connsiteX100" fmla="*/ 3253563 w 3349256"/>
                <a:gd name="connsiteY100" fmla="*/ 598887 h 3544105"/>
                <a:gd name="connsiteX101" fmla="*/ 3264195 w 3349256"/>
                <a:gd name="connsiteY101" fmla="*/ 556356 h 3544105"/>
                <a:gd name="connsiteX102" fmla="*/ 3285460 w 3349256"/>
                <a:gd name="connsiteY102" fmla="*/ 513826 h 3544105"/>
                <a:gd name="connsiteX103" fmla="*/ 3296093 w 3349256"/>
                <a:gd name="connsiteY103" fmla="*/ 481928 h 3544105"/>
                <a:gd name="connsiteX104" fmla="*/ 3317358 w 3349256"/>
                <a:gd name="connsiteY104" fmla="*/ 450031 h 3544105"/>
                <a:gd name="connsiteX105" fmla="*/ 3338623 w 3349256"/>
                <a:gd name="connsiteY105" fmla="*/ 386235 h 3544105"/>
                <a:gd name="connsiteX106" fmla="*/ 3349256 w 3349256"/>
                <a:gd name="connsiteY106" fmla="*/ 354338 h 3544105"/>
                <a:gd name="connsiteX107" fmla="*/ 3338623 w 3349256"/>
                <a:gd name="connsiteY107" fmla="*/ 162952 h 3544105"/>
                <a:gd name="connsiteX108" fmla="*/ 3317358 w 3349256"/>
                <a:gd name="connsiteY108" fmla="*/ 131054 h 3544105"/>
                <a:gd name="connsiteX109" fmla="*/ 3306725 w 3349256"/>
                <a:gd name="connsiteY109" fmla="*/ 88524 h 3544105"/>
                <a:gd name="connsiteX110" fmla="*/ 3189767 w 3349256"/>
                <a:gd name="connsiteY110" fmla="*/ 14096 h 3544105"/>
                <a:gd name="connsiteX111" fmla="*/ 3179135 w 3349256"/>
                <a:gd name="connsiteY111" fmla="*/ 14096 h 354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49256" h="3544105">
                  <a:moveTo>
                    <a:pt x="0" y="609519"/>
                  </a:moveTo>
                  <a:cubicBezTo>
                    <a:pt x="3544" y="676859"/>
                    <a:pt x="6426" y="744236"/>
                    <a:pt x="10632" y="811538"/>
                  </a:cubicBezTo>
                  <a:cubicBezTo>
                    <a:pt x="13515" y="857658"/>
                    <a:pt x="19489" y="903585"/>
                    <a:pt x="21265" y="949761"/>
                  </a:cubicBezTo>
                  <a:cubicBezTo>
                    <a:pt x="26579" y="1087928"/>
                    <a:pt x="28354" y="1226208"/>
                    <a:pt x="31898" y="1364431"/>
                  </a:cubicBezTo>
                  <a:cubicBezTo>
                    <a:pt x="28354" y="1414050"/>
                    <a:pt x="26473" y="1463815"/>
                    <a:pt x="21265" y="1513287"/>
                  </a:cubicBezTo>
                  <a:cubicBezTo>
                    <a:pt x="19373" y="1531259"/>
                    <a:pt x="10632" y="1548377"/>
                    <a:pt x="10632" y="1566449"/>
                  </a:cubicBezTo>
                  <a:cubicBezTo>
                    <a:pt x="10632" y="1581062"/>
                    <a:pt x="6720" y="1607572"/>
                    <a:pt x="21265" y="1608980"/>
                  </a:cubicBezTo>
                  <a:cubicBezTo>
                    <a:pt x="236571" y="1629816"/>
                    <a:pt x="453656" y="1623157"/>
                    <a:pt x="669851" y="1630245"/>
                  </a:cubicBezTo>
                  <a:cubicBezTo>
                    <a:pt x="676939" y="1651510"/>
                    <a:pt x="685679" y="1672294"/>
                    <a:pt x="691116" y="1694040"/>
                  </a:cubicBezTo>
                  <a:cubicBezTo>
                    <a:pt x="715099" y="1789973"/>
                    <a:pt x="703139" y="1751374"/>
                    <a:pt x="723014" y="1810998"/>
                  </a:cubicBezTo>
                  <a:cubicBezTo>
                    <a:pt x="726558" y="1913779"/>
                    <a:pt x="727779" y="2016667"/>
                    <a:pt x="733646" y="2119342"/>
                  </a:cubicBezTo>
                  <a:cubicBezTo>
                    <a:pt x="734876" y="2140866"/>
                    <a:pt x="742975" y="2161619"/>
                    <a:pt x="744279" y="2183138"/>
                  </a:cubicBezTo>
                  <a:cubicBezTo>
                    <a:pt x="765227" y="2528760"/>
                    <a:pt x="726083" y="2369316"/>
                    <a:pt x="776177" y="2544645"/>
                  </a:cubicBezTo>
                  <a:cubicBezTo>
                    <a:pt x="808075" y="2541101"/>
                    <a:pt x="840149" y="2538892"/>
                    <a:pt x="871870" y="2534012"/>
                  </a:cubicBezTo>
                  <a:cubicBezTo>
                    <a:pt x="886313" y="2531790"/>
                    <a:pt x="900135" y="2526550"/>
                    <a:pt x="914400" y="2523380"/>
                  </a:cubicBezTo>
                  <a:cubicBezTo>
                    <a:pt x="970378" y="2510941"/>
                    <a:pt x="979848" y="2510992"/>
                    <a:pt x="1041991" y="2502114"/>
                  </a:cubicBezTo>
                  <a:lnTo>
                    <a:pt x="1541721" y="2512747"/>
                  </a:lnTo>
                  <a:cubicBezTo>
                    <a:pt x="1563264" y="2513560"/>
                    <a:pt x="1586671" y="2512910"/>
                    <a:pt x="1605516" y="2523380"/>
                  </a:cubicBezTo>
                  <a:cubicBezTo>
                    <a:pt x="1621007" y="2531986"/>
                    <a:pt x="1626781" y="2551733"/>
                    <a:pt x="1637414" y="2565910"/>
                  </a:cubicBezTo>
                  <a:cubicBezTo>
                    <a:pt x="1640958" y="2580087"/>
                    <a:pt x="1645432" y="2594063"/>
                    <a:pt x="1648046" y="2608440"/>
                  </a:cubicBezTo>
                  <a:cubicBezTo>
                    <a:pt x="1664715" y="2700119"/>
                    <a:pt x="1663228" y="2760196"/>
                    <a:pt x="1669312" y="2863621"/>
                  </a:cubicBezTo>
                  <a:cubicBezTo>
                    <a:pt x="1672856" y="3001844"/>
                    <a:pt x="1672413" y="3140227"/>
                    <a:pt x="1679944" y="3278291"/>
                  </a:cubicBezTo>
                  <a:cubicBezTo>
                    <a:pt x="1683056" y="3335354"/>
                    <a:pt x="1694898" y="3391613"/>
                    <a:pt x="1701209" y="3448412"/>
                  </a:cubicBezTo>
                  <a:lnTo>
                    <a:pt x="1711842" y="3544105"/>
                  </a:lnTo>
                  <a:cubicBezTo>
                    <a:pt x="1740195" y="3540561"/>
                    <a:pt x="1768717" y="3538171"/>
                    <a:pt x="1796902" y="3533473"/>
                  </a:cubicBezTo>
                  <a:cubicBezTo>
                    <a:pt x="1832554" y="3527531"/>
                    <a:pt x="1867447" y="3517318"/>
                    <a:pt x="1903228" y="3512207"/>
                  </a:cubicBezTo>
                  <a:cubicBezTo>
                    <a:pt x="1928037" y="3508663"/>
                    <a:pt x="1952936" y="3505695"/>
                    <a:pt x="1977656" y="3501575"/>
                  </a:cubicBezTo>
                  <a:cubicBezTo>
                    <a:pt x="2108938" y="3479695"/>
                    <a:pt x="1951654" y="3491536"/>
                    <a:pt x="2211572" y="3459045"/>
                  </a:cubicBezTo>
                  <a:cubicBezTo>
                    <a:pt x="2378972" y="3438119"/>
                    <a:pt x="2231689" y="3454465"/>
                    <a:pt x="2498651" y="3437780"/>
                  </a:cubicBezTo>
                  <a:cubicBezTo>
                    <a:pt x="2544771" y="3434897"/>
                    <a:pt x="2590800" y="3430691"/>
                    <a:pt x="2636874" y="3427147"/>
                  </a:cubicBezTo>
                  <a:cubicBezTo>
                    <a:pt x="2633330" y="3193231"/>
                    <a:pt x="2632649" y="2959253"/>
                    <a:pt x="2626242" y="2725398"/>
                  </a:cubicBezTo>
                  <a:cubicBezTo>
                    <a:pt x="2624945" y="2678041"/>
                    <a:pt x="2611949" y="2643123"/>
                    <a:pt x="2604977" y="2597807"/>
                  </a:cubicBezTo>
                  <a:cubicBezTo>
                    <a:pt x="2602693" y="2582963"/>
                    <a:pt x="2593249" y="2485016"/>
                    <a:pt x="2583712" y="2459584"/>
                  </a:cubicBezTo>
                  <a:cubicBezTo>
                    <a:pt x="2579225" y="2447619"/>
                    <a:pt x="2569535" y="2438319"/>
                    <a:pt x="2562446" y="2427687"/>
                  </a:cubicBezTo>
                  <a:cubicBezTo>
                    <a:pt x="2558902" y="2409966"/>
                    <a:pt x="2557529" y="2391669"/>
                    <a:pt x="2551814" y="2374524"/>
                  </a:cubicBezTo>
                  <a:cubicBezTo>
                    <a:pt x="2545578" y="2355815"/>
                    <a:pt x="2522617" y="2316761"/>
                    <a:pt x="2509284" y="2300096"/>
                  </a:cubicBezTo>
                  <a:cubicBezTo>
                    <a:pt x="2503022" y="2292268"/>
                    <a:pt x="2494033" y="2286851"/>
                    <a:pt x="2488018" y="2278831"/>
                  </a:cubicBezTo>
                  <a:cubicBezTo>
                    <a:pt x="2472683" y="2258385"/>
                    <a:pt x="2456918" y="2237894"/>
                    <a:pt x="2445488" y="2215035"/>
                  </a:cubicBezTo>
                  <a:cubicBezTo>
                    <a:pt x="2438400" y="2200858"/>
                    <a:pt x="2433733" y="2185185"/>
                    <a:pt x="2424223" y="2172505"/>
                  </a:cubicBezTo>
                  <a:cubicBezTo>
                    <a:pt x="2392798" y="2130605"/>
                    <a:pt x="2376841" y="2130372"/>
                    <a:pt x="2339163" y="2098077"/>
                  </a:cubicBezTo>
                  <a:cubicBezTo>
                    <a:pt x="2327746" y="2088291"/>
                    <a:pt x="2318816" y="2075806"/>
                    <a:pt x="2307265" y="2066180"/>
                  </a:cubicBezTo>
                  <a:cubicBezTo>
                    <a:pt x="2297448" y="2057999"/>
                    <a:pt x="2285184" y="2053095"/>
                    <a:pt x="2275367" y="2044914"/>
                  </a:cubicBezTo>
                  <a:cubicBezTo>
                    <a:pt x="2263816" y="2035288"/>
                    <a:pt x="2255706" y="2021757"/>
                    <a:pt x="2243470" y="2013017"/>
                  </a:cubicBezTo>
                  <a:cubicBezTo>
                    <a:pt x="2230572" y="2003804"/>
                    <a:pt x="2214380" y="2000153"/>
                    <a:pt x="2200939" y="1991752"/>
                  </a:cubicBezTo>
                  <a:cubicBezTo>
                    <a:pt x="2185912" y="1982360"/>
                    <a:pt x="2174259" y="1967779"/>
                    <a:pt x="2158409" y="1959854"/>
                  </a:cubicBezTo>
                  <a:cubicBezTo>
                    <a:pt x="2138360" y="1949830"/>
                    <a:pt x="2114663" y="1948613"/>
                    <a:pt x="2094614" y="1938589"/>
                  </a:cubicBezTo>
                  <a:cubicBezTo>
                    <a:pt x="2080437" y="1931501"/>
                    <a:pt x="2065846" y="1925188"/>
                    <a:pt x="2052084" y="1917324"/>
                  </a:cubicBezTo>
                  <a:cubicBezTo>
                    <a:pt x="2008037" y="1892154"/>
                    <a:pt x="2017415" y="1884503"/>
                    <a:pt x="1956391" y="1864161"/>
                  </a:cubicBezTo>
                  <a:cubicBezTo>
                    <a:pt x="1935939" y="1857343"/>
                    <a:pt x="1913860" y="1857072"/>
                    <a:pt x="1892595" y="1853528"/>
                  </a:cubicBezTo>
                  <a:cubicBezTo>
                    <a:pt x="1810803" y="1808088"/>
                    <a:pt x="1791627" y="1789743"/>
                    <a:pt x="1701209" y="1768468"/>
                  </a:cubicBezTo>
                  <a:cubicBezTo>
                    <a:pt x="1673395" y="1761923"/>
                    <a:pt x="1644502" y="1761379"/>
                    <a:pt x="1616149" y="1757835"/>
                  </a:cubicBezTo>
                  <a:cubicBezTo>
                    <a:pt x="1584251" y="1747203"/>
                    <a:pt x="1552944" y="1734601"/>
                    <a:pt x="1520456" y="1725938"/>
                  </a:cubicBezTo>
                  <a:cubicBezTo>
                    <a:pt x="1499625" y="1720383"/>
                    <a:pt x="1476921" y="1722673"/>
                    <a:pt x="1456660" y="1715305"/>
                  </a:cubicBezTo>
                  <a:cubicBezTo>
                    <a:pt x="1437238" y="1708242"/>
                    <a:pt x="1423103" y="1689942"/>
                    <a:pt x="1403498" y="1683407"/>
                  </a:cubicBezTo>
                  <a:cubicBezTo>
                    <a:pt x="1369209" y="1671977"/>
                    <a:pt x="1297172" y="1662142"/>
                    <a:pt x="1297172" y="1662142"/>
                  </a:cubicBezTo>
                  <a:cubicBezTo>
                    <a:pt x="1279451" y="1665686"/>
                    <a:pt x="1262081" y="1672775"/>
                    <a:pt x="1244009" y="1672775"/>
                  </a:cubicBezTo>
                  <a:cubicBezTo>
                    <a:pt x="1232801" y="1672775"/>
                    <a:pt x="1272363" y="1672775"/>
                    <a:pt x="1275907" y="1662142"/>
                  </a:cubicBezTo>
                  <a:cubicBezTo>
                    <a:pt x="1281622" y="1644998"/>
                    <a:pt x="1269657" y="1626512"/>
                    <a:pt x="1265274" y="1608980"/>
                  </a:cubicBezTo>
                  <a:cubicBezTo>
                    <a:pt x="1245014" y="1527940"/>
                    <a:pt x="1263889" y="1633952"/>
                    <a:pt x="1244009" y="1534552"/>
                  </a:cubicBezTo>
                  <a:cubicBezTo>
                    <a:pt x="1239781" y="1513412"/>
                    <a:pt x="1236921" y="1492021"/>
                    <a:pt x="1233377" y="1470756"/>
                  </a:cubicBezTo>
                  <a:cubicBezTo>
                    <a:pt x="1236921" y="1435314"/>
                    <a:pt x="1236000" y="1399137"/>
                    <a:pt x="1244009" y="1364431"/>
                  </a:cubicBezTo>
                  <a:cubicBezTo>
                    <a:pt x="1246882" y="1351979"/>
                    <a:pt x="1258934" y="1343628"/>
                    <a:pt x="1265274" y="1332533"/>
                  </a:cubicBezTo>
                  <a:cubicBezTo>
                    <a:pt x="1309779" y="1254648"/>
                    <a:pt x="1259221" y="1318084"/>
                    <a:pt x="1318437" y="1268738"/>
                  </a:cubicBezTo>
                  <a:cubicBezTo>
                    <a:pt x="1370631" y="1225243"/>
                    <a:pt x="1329154" y="1244762"/>
                    <a:pt x="1392865" y="1204942"/>
                  </a:cubicBezTo>
                  <a:cubicBezTo>
                    <a:pt x="1406306" y="1196541"/>
                    <a:pt x="1421804" y="1191832"/>
                    <a:pt x="1435395" y="1183677"/>
                  </a:cubicBezTo>
                  <a:cubicBezTo>
                    <a:pt x="1476612" y="1158947"/>
                    <a:pt x="1498513" y="1136085"/>
                    <a:pt x="1541721" y="1119882"/>
                  </a:cubicBezTo>
                  <a:cubicBezTo>
                    <a:pt x="1575771" y="1107113"/>
                    <a:pt x="1626024" y="1104554"/>
                    <a:pt x="1658679" y="1098617"/>
                  </a:cubicBezTo>
                  <a:cubicBezTo>
                    <a:pt x="1673056" y="1096003"/>
                    <a:pt x="1686944" y="1091154"/>
                    <a:pt x="1701209" y="1087984"/>
                  </a:cubicBezTo>
                  <a:cubicBezTo>
                    <a:pt x="1740253" y="1079308"/>
                    <a:pt x="1759843" y="1077837"/>
                    <a:pt x="1796902" y="1066719"/>
                  </a:cubicBezTo>
                  <a:cubicBezTo>
                    <a:pt x="1818372" y="1060278"/>
                    <a:pt x="1838952" y="1050891"/>
                    <a:pt x="1860698" y="1045454"/>
                  </a:cubicBezTo>
                  <a:cubicBezTo>
                    <a:pt x="1874875" y="1041910"/>
                    <a:pt x="1889231" y="1039020"/>
                    <a:pt x="1903228" y="1034821"/>
                  </a:cubicBezTo>
                  <a:cubicBezTo>
                    <a:pt x="1924698" y="1028380"/>
                    <a:pt x="1945758" y="1020644"/>
                    <a:pt x="1967023" y="1013556"/>
                  </a:cubicBezTo>
                  <a:cubicBezTo>
                    <a:pt x="1977656" y="1010012"/>
                    <a:pt x="1988048" y="1005642"/>
                    <a:pt x="1998921" y="1002924"/>
                  </a:cubicBezTo>
                  <a:cubicBezTo>
                    <a:pt x="2083280" y="981833"/>
                    <a:pt x="2027037" y="994693"/>
                    <a:pt x="2169042" y="971026"/>
                  </a:cubicBezTo>
                  <a:cubicBezTo>
                    <a:pt x="2268279" y="974570"/>
                    <a:pt x="2367614" y="975994"/>
                    <a:pt x="2466753" y="981659"/>
                  </a:cubicBezTo>
                  <a:cubicBezTo>
                    <a:pt x="2709503" y="995530"/>
                    <a:pt x="2427154" y="985529"/>
                    <a:pt x="2583712" y="1002924"/>
                  </a:cubicBezTo>
                  <a:cubicBezTo>
                    <a:pt x="2633152" y="1008417"/>
                    <a:pt x="2682949" y="1010012"/>
                    <a:pt x="2732567" y="1013556"/>
                  </a:cubicBezTo>
                  <a:cubicBezTo>
                    <a:pt x="2757376" y="1017100"/>
                    <a:pt x="2782275" y="1020069"/>
                    <a:pt x="2806995" y="1024189"/>
                  </a:cubicBezTo>
                  <a:cubicBezTo>
                    <a:pt x="2824821" y="1027160"/>
                    <a:pt x="2842086" y="1034821"/>
                    <a:pt x="2860158" y="1034821"/>
                  </a:cubicBezTo>
                  <a:cubicBezTo>
                    <a:pt x="2888732" y="1034821"/>
                    <a:pt x="2916865" y="1027733"/>
                    <a:pt x="2945218" y="1024189"/>
                  </a:cubicBezTo>
                  <a:cubicBezTo>
                    <a:pt x="2948762" y="1010012"/>
                    <a:pt x="2951836" y="995710"/>
                    <a:pt x="2955851" y="981659"/>
                  </a:cubicBezTo>
                  <a:cubicBezTo>
                    <a:pt x="2958930" y="970882"/>
                    <a:pt x="2966484" y="960969"/>
                    <a:pt x="2966484" y="949761"/>
                  </a:cubicBezTo>
                  <a:cubicBezTo>
                    <a:pt x="2966484" y="903551"/>
                    <a:pt x="2959395" y="857612"/>
                    <a:pt x="2955851" y="811538"/>
                  </a:cubicBezTo>
                  <a:cubicBezTo>
                    <a:pt x="2927498" y="815082"/>
                    <a:pt x="2897321" y="811558"/>
                    <a:pt x="2870791" y="822170"/>
                  </a:cubicBezTo>
                  <a:cubicBezTo>
                    <a:pt x="2832012" y="837682"/>
                    <a:pt x="2856795" y="899368"/>
                    <a:pt x="2860158" y="917863"/>
                  </a:cubicBezTo>
                  <a:cubicBezTo>
                    <a:pt x="2873556" y="991549"/>
                    <a:pt x="2865112" y="952337"/>
                    <a:pt x="2892056" y="1024189"/>
                  </a:cubicBezTo>
                  <a:cubicBezTo>
                    <a:pt x="2895991" y="1034683"/>
                    <a:pt x="2897127" y="1046356"/>
                    <a:pt x="2902688" y="1056087"/>
                  </a:cubicBezTo>
                  <a:cubicBezTo>
                    <a:pt x="2929310" y="1102675"/>
                    <a:pt x="2929175" y="1093233"/>
                    <a:pt x="2966484" y="1119882"/>
                  </a:cubicBezTo>
                  <a:cubicBezTo>
                    <a:pt x="3022809" y="1160114"/>
                    <a:pt x="2989148" y="1145159"/>
                    <a:pt x="3040912" y="1162412"/>
                  </a:cubicBezTo>
                  <a:cubicBezTo>
                    <a:pt x="3090417" y="1152511"/>
                    <a:pt x="3095496" y="1164527"/>
                    <a:pt x="3115339" y="1119882"/>
                  </a:cubicBezTo>
                  <a:cubicBezTo>
                    <a:pt x="3124443" y="1099399"/>
                    <a:pt x="3136605" y="1056087"/>
                    <a:pt x="3136605" y="1056087"/>
                  </a:cubicBezTo>
                  <a:cubicBezTo>
                    <a:pt x="3133888" y="1026198"/>
                    <a:pt x="3135795" y="948143"/>
                    <a:pt x="3115339" y="907231"/>
                  </a:cubicBezTo>
                  <a:cubicBezTo>
                    <a:pt x="3109624" y="895801"/>
                    <a:pt x="3104910" y="882106"/>
                    <a:pt x="3094074" y="875333"/>
                  </a:cubicBezTo>
                  <a:cubicBezTo>
                    <a:pt x="3075066" y="863453"/>
                    <a:pt x="3051544" y="861156"/>
                    <a:pt x="3030279" y="854068"/>
                  </a:cubicBezTo>
                  <a:lnTo>
                    <a:pt x="2998381" y="843435"/>
                  </a:lnTo>
                  <a:cubicBezTo>
                    <a:pt x="2968827" y="853287"/>
                    <a:pt x="2940666" y="865783"/>
                    <a:pt x="2998381" y="832803"/>
                  </a:cubicBezTo>
                  <a:cubicBezTo>
                    <a:pt x="3045787" y="805714"/>
                    <a:pt x="3038241" y="812072"/>
                    <a:pt x="3094074" y="800905"/>
                  </a:cubicBezTo>
                  <a:cubicBezTo>
                    <a:pt x="3104707" y="790272"/>
                    <a:pt x="3114555" y="778793"/>
                    <a:pt x="3125972" y="769007"/>
                  </a:cubicBezTo>
                  <a:cubicBezTo>
                    <a:pt x="3167039" y="733807"/>
                    <a:pt x="3167420" y="744788"/>
                    <a:pt x="3200400" y="705212"/>
                  </a:cubicBezTo>
                  <a:cubicBezTo>
                    <a:pt x="3208581" y="695395"/>
                    <a:pt x="3215325" y="684409"/>
                    <a:pt x="3221665" y="673314"/>
                  </a:cubicBezTo>
                  <a:cubicBezTo>
                    <a:pt x="3237864" y="644965"/>
                    <a:pt x="3245044" y="628705"/>
                    <a:pt x="3253563" y="598887"/>
                  </a:cubicBezTo>
                  <a:cubicBezTo>
                    <a:pt x="3257578" y="584836"/>
                    <a:pt x="3259064" y="570039"/>
                    <a:pt x="3264195" y="556356"/>
                  </a:cubicBezTo>
                  <a:cubicBezTo>
                    <a:pt x="3269760" y="541515"/>
                    <a:pt x="3279216" y="528394"/>
                    <a:pt x="3285460" y="513826"/>
                  </a:cubicBezTo>
                  <a:cubicBezTo>
                    <a:pt x="3289875" y="503524"/>
                    <a:pt x="3291081" y="491953"/>
                    <a:pt x="3296093" y="481928"/>
                  </a:cubicBezTo>
                  <a:cubicBezTo>
                    <a:pt x="3301808" y="470499"/>
                    <a:pt x="3312168" y="461708"/>
                    <a:pt x="3317358" y="450031"/>
                  </a:cubicBezTo>
                  <a:cubicBezTo>
                    <a:pt x="3326462" y="429547"/>
                    <a:pt x="3331534" y="407500"/>
                    <a:pt x="3338623" y="386235"/>
                  </a:cubicBezTo>
                  <a:lnTo>
                    <a:pt x="3349256" y="354338"/>
                  </a:lnTo>
                  <a:cubicBezTo>
                    <a:pt x="3345712" y="290543"/>
                    <a:pt x="3347659" y="226204"/>
                    <a:pt x="3338623" y="162952"/>
                  </a:cubicBezTo>
                  <a:cubicBezTo>
                    <a:pt x="3336816" y="150302"/>
                    <a:pt x="3322392" y="142800"/>
                    <a:pt x="3317358" y="131054"/>
                  </a:cubicBezTo>
                  <a:cubicBezTo>
                    <a:pt x="3311602" y="117623"/>
                    <a:pt x="3310269" y="102701"/>
                    <a:pt x="3306725" y="88524"/>
                  </a:cubicBezTo>
                  <a:cubicBezTo>
                    <a:pt x="3291554" y="-32852"/>
                    <a:pt x="3324677" y="1831"/>
                    <a:pt x="3189767" y="14096"/>
                  </a:cubicBezTo>
                  <a:cubicBezTo>
                    <a:pt x="3186238" y="14417"/>
                    <a:pt x="3182679" y="14096"/>
                    <a:pt x="3179135" y="14096"/>
                  </a:cubicBezTo>
                </a:path>
              </a:pathLst>
            </a:cu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71A6BEA1-3501-49E6-A345-3C63BDF41DD2}"/>
                </a:ext>
              </a:extLst>
            </p:cNvPr>
            <p:cNvCxnSpPr/>
            <p:nvPr/>
          </p:nvCxnSpPr>
          <p:spPr>
            <a:xfrm>
              <a:off x="7049385" y="1313267"/>
              <a:ext cx="542261" cy="575709"/>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C8942EB-482D-45DD-B9AE-9FA76B9DA443}"/>
                </a:ext>
              </a:extLst>
            </p:cNvPr>
            <p:cNvSpPr txBox="1"/>
            <p:nvPr/>
          </p:nvSpPr>
          <p:spPr>
            <a:xfrm>
              <a:off x="3721395" y="1920875"/>
              <a:ext cx="1158949" cy="369332"/>
            </a:xfrm>
            <a:prstGeom prst="rect">
              <a:avLst/>
            </a:prstGeom>
            <a:noFill/>
          </p:spPr>
          <p:txBody>
            <a:bodyPr wrap="square" rtlCol="0">
              <a:spAutoFit/>
            </a:bodyPr>
            <a:lstStyle/>
            <a:p>
              <a:r>
                <a:rPr lang="en-US" dirty="0"/>
                <a:t>Start</a:t>
              </a:r>
            </a:p>
          </p:txBody>
        </p:sp>
        <p:sp>
          <p:nvSpPr>
            <p:cNvPr id="29" name="TextBox 28">
              <a:extLst>
                <a:ext uri="{FF2B5EF4-FFF2-40B4-BE49-F238E27FC236}">
                  <a16:creationId xmlns:a16="http://schemas.microsoft.com/office/drawing/2014/main" id="{56F74A7B-16E2-4BEC-B2BE-8BC7893D42E7}"/>
                </a:ext>
              </a:extLst>
            </p:cNvPr>
            <p:cNvSpPr txBox="1"/>
            <p:nvPr/>
          </p:nvSpPr>
          <p:spPr>
            <a:xfrm>
              <a:off x="7431369" y="1423510"/>
              <a:ext cx="835507" cy="369332"/>
            </a:xfrm>
            <a:prstGeom prst="rect">
              <a:avLst/>
            </a:prstGeom>
            <a:noFill/>
          </p:spPr>
          <p:txBody>
            <a:bodyPr wrap="square" rtlCol="0">
              <a:spAutoFit/>
            </a:bodyPr>
            <a:lstStyle/>
            <a:p>
              <a:r>
                <a:rPr lang="en-US" dirty="0"/>
                <a:t>Finish</a:t>
              </a:r>
            </a:p>
          </p:txBody>
        </p:sp>
      </p:grpSp>
      <p:cxnSp>
        <p:nvCxnSpPr>
          <p:cNvPr id="32" name="Straight Arrow Connector 31">
            <a:extLst>
              <a:ext uri="{FF2B5EF4-FFF2-40B4-BE49-F238E27FC236}">
                <a16:creationId xmlns:a16="http://schemas.microsoft.com/office/drawing/2014/main" id="{6549D497-F44A-4D3C-BE1A-C6E0101FA046}"/>
              </a:ext>
            </a:extLst>
          </p:cNvPr>
          <p:cNvCxnSpPr/>
          <p:nvPr/>
        </p:nvCxnSpPr>
        <p:spPr>
          <a:xfrm flipV="1">
            <a:off x="4880344" y="1855833"/>
            <a:ext cx="2179675" cy="572600"/>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3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0FBE7-EB82-41F1-9885-9952FA8AB9EC}"/>
              </a:ext>
            </a:extLst>
          </p:cNvPr>
          <p:cNvSpPr>
            <a:spLocks noGrp="1"/>
          </p:cNvSpPr>
          <p:nvPr>
            <p:ph type="ctrTitle"/>
          </p:nvPr>
        </p:nvSpPr>
        <p:spPr>
          <a:xfrm>
            <a:off x="1128502" y="437030"/>
            <a:ext cx="6925732" cy="498598"/>
          </a:xfrm>
        </p:spPr>
        <p:txBody>
          <a:bodyPr/>
          <a:lstStyle/>
          <a:p>
            <a:r>
              <a:rPr lang="en-US" dirty="0"/>
              <a:t>A beautiful landscape of community engagement…</a:t>
            </a:r>
          </a:p>
        </p:txBody>
      </p:sp>
      <p:sp>
        <p:nvSpPr>
          <p:cNvPr id="4" name="Text Placeholder 3">
            <a:extLst>
              <a:ext uri="{FF2B5EF4-FFF2-40B4-BE49-F238E27FC236}">
                <a16:creationId xmlns:a16="http://schemas.microsoft.com/office/drawing/2014/main" id="{059704F6-DD70-4FED-8404-96AB772590A3}"/>
              </a:ext>
            </a:extLst>
          </p:cNvPr>
          <p:cNvSpPr>
            <a:spLocks noGrp="1"/>
          </p:cNvSpPr>
          <p:nvPr>
            <p:ph type="body" sz="quarter" idx="14"/>
          </p:nvPr>
        </p:nvSpPr>
        <p:spPr>
          <a:xfrm>
            <a:off x="1392864" y="1499192"/>
            <a:ext cx="6453963" cy="3829734"/>
          </a:xfrm>
        </p:spPr>
        <p:txBody>
          <a:bodyPr>
            <a:normAutofit/>
          </a:bodyPr>
          <a:lstStyle/>
          <a:p>
            <a:r>
              <a:rPr lang="en-US" sz="2800" dirty="0"/>
              <a:t>By working alongside people in your community, and building partnerships, you can </a:t>
            </a:r>
            <a:r>
              <a:rPr lang="en-US" sz="2800" dirty="0">
                <a:solidFill>
                  <a:srgbClr val="00B050"/>
                </a:solidFill>
              </a:rPr>
              <a:t>grow</a:t>
            </a:r>
            <a:r>
              <a:rPr lang="en-US" sz="2800" dirty="0"/>
              <a:t> your program, </a:t>
            </a:r>
            <a:r>
              <a:rPr lang="en-US" sz="2800" dirty="0">
                <a:solidFill>
                  <a:srgbClr val="00B050"/>
                </a:solidFill>
              </a:rPr>
              <a:t>cultivate</a:t>
            </a:r>
            <a:r>
              <a:rPr lang="en-US" sz="2800" dirty="0"/>
              <a:t> your presence, and </a:t>
            </a:r>
            <a:r>
              <a:rPr lang="en-US" sz="2800" dirty="0">
                <a:solidFill>
                  <a:srgbClr val="00B050"/>
                </a:solidFill>
              </a:rPr>
              <a:t>propagate </a:t>
            </a:r>
            <a:r>
              <a:rPr lang="en-US" sz="2800" dirty="0"/>
              <a:t>your reach. </a:t>
            </a:r>
          </a:p>
        </p:txBody>
      </p:sp>
      <p:sp>
        <p:nvSpPr>
          <p:cNvPr id="5" name="Slide Number Placeholder 4">
            <a:extLst>
              <a:ext uri="{FF2B5EF4-FFF2-40B4-BE49-F238E27FC236}">
                <a16:creationId xmlns:a16="http://schemas.microsoft.com/office/drawing/2014/main" id="{C70B42F0-A0F2-461E-81C9-19F1CB1491A1}"/>
              </a:ext>
            </a:extLst>
          </p:cNvPr>
          <p:cNvSpPr>
            <a:spLocks noGrp="1"/>
          </p:cNvSpPr>
          <p:nvPr>
            <p:ph type="sldNum" sz="quarter" idx="12"/>
          </p:nvPr>
        </p:nvSpPr>
        <p:spPr/>
        <p:txBody>
          <a:bodyPr/>
          <a:lstStyle/>
          <a:p>
            <a:fld id="{8A7A6979-0714-4377-B894-6BE4C2D6E202}" type="slidenum">
              <a:rPr lang="en-US" smtClean="0"/>
              <a:pPr/>
              <a:t>17</a:t>
            </a:fld>
            <a:endParaRPr lang="en-US" dirty="0"/>
          </a:p>
        </p:txBody>
      </p:sp>
      <p:pic>
        <p:nvPicPr>
          <p:cNvPr id="7" name="Picture 3" descr="C:\Users\Randy.Seagraves\Desktop\LGEG MASTER\flat art\GREEN kids planting 3.png">
            <a:extLst>
              <a:ext uri="{FF2B5EF4-FFF2-40B4-BE49-F238E27FC236}">
                <a16:creationId xmlns:a16="http://schemas.microsoft.com/office/drawing/2014/main" id="{96CD0A0B-9BBD-404C-8622-84A9D93AFE28}"/>
              </a:ext>
            </a:extLst>
          </p:cNvPr>
          <p:cNvPicPr>
            <a:picLocks noChangeAspect="1" noChangeArrowheads="1"/>
          </p:cNvPicPr>
          <p:nvPr/>
        </p:nvPicPr>
        <p:blipFill>
          <a:blip r:embed="rId2" cstate="screen">
            <a:duotone>
              <a:prstClr val="black"/>
              <a:srgbClr val="99FF66">
                <a:tint val="45000"/>
                <a:satMod val="400000"/>
              </a:srgbClr>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flipH="1">
            <a:off x="2236242" y="3615762"/>
            <a:ext cx="3547869"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238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Questions? </a:t>
            </a:r>
          </a:p>
        </p:txBody>
      </p:sp>
      <p:sp>
        <p:nvSpPr>
          <p:cNvPr id="3" name="Body Text">
            <a:extLst>
              <a:ext uri="{FF2B5EF4-FFF2-40B4-BE49-F238E27FC236}">
                <a16:creationId xmlns:a16="http://schemas.microsoft.com/office/drawing/2014/main" id="{22926D19-18B6-C048-80A5-24B0C511327B}"/>
              </a:ext>
            </a:extLst>
          </p:cNvPr>
          <p:cNvSpPr>
            <a:spLocks noGrp="1"/>
          </p:cNvSpPr>
          <p:nvPr>
            <p:ph type="body" sz="quarter" idx="14"/>
          </p:nvPr>
        </p:nvSpPr>
        <p:spPr/>
        <p:txBody>
          <a:bodyPr/>
          <a:lstStyle/>
          <a:p>
            <a:r>
              <a:rPr lang="en-US" sz="2400" dirty="0"/>
              <a:t>Contact:   orvis@purdue.edu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4294967295"/>
          </p:nvPr>
        </p:nvSpPr>
        <p:spPr>
          <a:xfrm>
            <a:off x="6831874" y="6227631"/>
            <a:ext cx="870923" cy="323968"/>
          </a:xfrm>
          <a:prstGeom prst="rect">
            <a:avLst/>
          </a:prstGeom>
        </p:spPr>
        <p:txBody>
          <a:bodyPr/>
          <a:lstStyle/>
          <a:p>
            <a:fld id="{69E19CAC-2325-1047-B0FD-9C1EACA0A0AE}" type="datetime1">
              <a:rPr lang="en-US" smtClean="0"/>
              <a:pPr/>
              <a:t>2/23/2020</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18</a:t>
            </a:fld>
            <a:endParaRPr lang="en-US" dirty="0"/>
          </a:p>
        </p:txBody>
      </p:sp>
      <p:pic>
        <p:nvPicPr>
          <p:cNvPr id="7" name="Picture 2" descr="C:\Users\Rusty\Documents\LGEG Graphics\kids shoveling.jpg">
            <a:extLst>
              <a:ext uri="{FF2B5EF4-FFF2-40B4-BE49-F238E27FC236}">
                <a16:creationId xmlns:a16="http://schemas.microsoft.com/office/drawing/2014/main" id="{4DF66B22-5401-4821-AC7B-7380442AC26E}"/>
              </a:ext>
            </a:extLst>
          </p:cNvPr>
          <p:cNvPicPr>
            <a:picLocks noChangeAspect="1" noChangeArrowheads="1"/>
          </p:cNvPicPr>
          <p:nvPr/>
        </p:nvPicPr>
        <p:blipFill>
          <a:blip r:embed="rId3" cstate="screen">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67000" y="2834188"/>
            <a:ext cx="6477000" cy="5004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7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0FBE7-EB82-41F1-9885-9952FA8AB9EC}"/>
              </a:ext>
            </a:extLst>
          </p:cNvPr>
          <p:cNvSpPr>
            <a:spLocks noGrp="1"/>
          </p:cNvSpPr>
          <p:nvPr>
            <p:ph type="ctrTitle"/>
          </p:nvPr>
        </p:nvSpPr>
        <p:spPr>
          <a:xfrm>
            <a:off x="1128502" y="437030"/>
            <a:ext cx="6925732" cy="498598"/>
          </a:xfrm>
        </p:spPr>
        <p:txBody>
          <a:bodyPr/>
          <a:lstStyle/>
          <a:p>
            <a:r>
              <a:rPr lang="en-US" dirty="0"/>
              <a:t>A beautiful landscape of community engagement…</a:t>
            </a:r>
          </a:p>
        </p:txBody>
      </p:sp>
      <p:sp>
        <p:nvSpPr>
          <p:cNvPr id="4" name="Text Placeholder 3">
            <a:extLst>
              <a:ext uri="{FF2B5EF4-FFF2-40B4-BE49-F238E27FC236}">
                <a16:creationId xmlns:a16="http://schemas.microsoft.com/office/drawing/2014/main" id="{059704F6-DD70-4FED-8404-96AB772590A3}"/>
              </a:ext>
            </a:extLst>
          </p:cNvPr>
          <p:cNvSpPr>
            <a:spLocks noGrp="1"/>
          </p:cNvSpPr>
          <p:nvPr>
            <p:ph type="body" sz="quarter" idx="14"/>
          </p:nvPr>
        </p:nvSpPr>
        <p:spPr>
          <a:xfrm>
            <a:off x="1392864" y="1499192"/>
            <a:ext cx="6453963" cy="3829734"/>
          </a:xfrm>
        </p:spPr>
        <p:txBody>
          <a:bodyPr>
            <a:normAutofit/>
          </a:bodyPr>
          <a:lstStyle/>
          <a:p>
            <a:r>
              <a:rPr lang="en-US" sz="2800" dirty="0"/>
              <a:t>By working alongside people in your community, and building partnerships, you can </a:t>
            </a:r>
            <a:r>
              <a:rPr lang="en-US" sz="2800" dirty="0">
                <a:solidFill>
                  <a:srgbClr val="00B050"/>
                </a:solidFill>
              </a:rPr>
              <a:t>grow</a:t>
            </a:r>
            <a:r>
              <a:rPr lang="en-US" sz="2800" dirty="0"/>
              <a:t> your program, </a:t>
            </a:r>
            <a:r>
              <a:rPr lang="en-US" sz="2800" dirty="0">
                <a:solidFill>
                  <a:srgbClr val="00B050"/>
                </a:solidFill>
              </a:rPr>
              <a:t>cultivate</a:t>
            </a:r>
            <a:r>
              <a:rPr lang="en-US" sz="2800" dirty="0"/>
              <a:t> your presence, and </a:t>
            </a:r>
            <a:r>
              <a:rPr lang="en-US" sz="2800" dirty="0">
                <a:solidFill>
                  <a:srgbClr val="00B050"/>
                </a:solidFill>
              </a:rPr>
              <a:t>propagate </a:t>
            </a:r>
            <a:r>
              <a:rPr lang="en-US" sz="2800" dirty="0"/>
              <a:t>your reach. </a:t>
            </a:r>
          </a:p>
        </p:txBody>
      </p:sp>
      <p:sp>
        <p:nvSpPr>
          <p:cNvPr id="5" name="Slide Number Placeholder 4">
            <a:extLst>
              <a:ext uri="{FF2B5EF4-FFF2-40B4-BE49-F238E27FC236}">
                <a16:creationId xmlns:a16="http://schemas.microsoft.com/office/drawing/2014/main" id="{C70B42F0-A0F2-461E-81C9-19F1CB1491A1}"/>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7" name="Picture 3" descr="C:\Users\Randy.Seagraves\Desktop\LGEG MASTER\flat art\GREEN kids planting 3.png">
            <a:extLst>
              <a:ext uri="{FF2B5EF4-FFF2-40B4-BE49-F238E27FC236}">
                <a16:creationId xmlns:a16="http://schemas.microsoft.com/office/drawing/2014/main" id="{96CD0A0B-9BBD-404C-8622-84A9D93AFE28}"/>
              </a:ext>
            </a:extLst>
          </p:cNvPr>
          <p:cNvPicPr>
            <a:picLocks noChangeAspect="1" noChangeArrowheads="1"/>
          </p:cNvPicPr>
          <p:nvPr/>
        </p:nvPicPr>
        <p:blipFill>
          <a:blip r:embed="rId2" cstate="screen">
            <a:duotone>
              <a:prstClr val="black"/>
              <a:srgbClr val="99FF66">
                <a:tint val="45000"/>
                <a:satMod val="400000"/>
              </a:srgbClr>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flipH="1">
            <a:off x="2236242" y="3615762"/>
            <a:ext cx="3547869"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403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48AC-576E-47E0-90D5-20278C6CEF4C}"/>
              </a:ext>
            </a:extLst>
          </p:cNvPr>
          <p:cNvSpPr>
            <a:spLocks noGrp="1"/>
          </p:cNvSpPr>
          <p:nvPr>
            <p:ph type="ctrTitle"/>
          </p:nvPr>
        </p:nvSpPr>
        <p:spPr/>
        <p:txBody>
          <a:bodyPr/>
          <a:lstStyle/>
          <a:p>
            <a:r>
              <a:rPr lang="en-US" dirty="0"/>
              <a:t>What is Community Engagement? </a:t>
            </a:r>
          </a:p>
        </p:txBody>
      </p:sp>
      <p:sp>
        <p:nvSpPr>
          <p:cNvPr id="3" name="Subtitle 2">
            <a:extLst>
              <a:ext uri="{FF2B5EF4-FFF2-40B4-BE49-F238E27FC236}">
                <a16:creationId xmlns:a16="http://schemas.microsoft.com/office/drawing/2014/main" id="{162C0EE7-04BF-4833-A6AC-2651550A7E4B}"/>
              </a:ext>
            </a:extLst>
          </p:cNvPr>
          <p:cNvSpPr>
            <a:spLocks noGrp="1"/>
          </p:cNvSpPr>
          <p:nvPr>
            <p:ph type="subTitle" idx="1"/>
          </p:nvPr>
        </p:nvSpPr>
        <p:spPr>
          <a:xfrm>
            <a:off x="1128502" y="1124281"/>
            <a:ext cx="7078044" cy="1846659"/>
          </a:xfrm>
        </p:spPr>
        <p:txBody>
          <a:bodyPr/>
          <a:lstStyle/>
          <a:p>
            <a:r>
              <a:rPr lang="en-US" sz="2400" i="1" dirty="0"/>
              <a:t>Community Engagement is</a:t>
            </a:r>
            <a:r>
              <a:rPr lang="en-US" sz="2400" b="0" dirty="0"/>
              <a:t>…the process of working collaboratively with and through groups of people affiliated by geographic proximity, special interest, or similar situations to address issues affecting the well-being of those people (CDC, 1997) </a:t>
            </a:r>
            <a:endParaRPr lang="en-US" sz="2400" dirty="0"/>
          </a:p>
        </p:txBody>
      </p:sp>
      <p:sp>
        <p:nvSpPr>
          <p:cNvPr id="6" name="Slide Number Placeholder 5">
            <a:extLst>
              <a:ext uri="{FF2B5EF4-FFF2-40B4-BE49-F238E27FC236}">
                <a16:creationId xmlns:a16="http://schemas.microsoft.com/office/drawing/2014/main" id="{360AF389-61ED-486E-A771-BC4B6A9DB87F}"/>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7" name="Content Placeholder 7">
            <a:extLst>
              <a:ext uri="{FF2B5EF4-FFF2-40B4-BE49-F238E27FC236}">
                <a16:creationId xmlns:a16="http://schemas.microsoft.com/office/drawing/2014/main" id="{A5061C73-A182-41AD-ABE0-EC93C0AE9EB3}"/>
              </a:ext>
            </a:extLst>
          </p:cNvPr>
          <p:cNvPicPr>
            <a:picLocks noChangeAspect="1"/>
          </p:cNvPicPr>
          <p:nvPr/>
        </p:nvPicPr>
        <p:blipFill>
          <a:blip r:embed="rId2"/>
          <a:stretch>
            <a:fillRect/>
          </a:stretch>
        </p:blipFill>
        <p:spPr>
          <a:xfrm>
            <a:off x="1985876" y="2955142"/>
            <a:ext cx="4980862" cy="3573768"/>
          </a:xfrm>
          <a:prstGeom prst="rect">
            <a:avLst/>
          </a:prstGeom>
        </p:spPr>
      </p:pic>
      <p:sp>
        <p:nvSpPr>
          <p:cNvPr id="8" name="TextBox 7">
            <a:extLst>
              <a:ext uri="{FF2B5EF4-FFF2-40B4-BE49-F238E27FC236}">
                <a16:creationId xmlns:a16="http://schemas.microsoft.com/office/drawing/2014/main" id="{DB193CC5-0896-4C84-9389-5497AB2484FA}"/>
              </a:ext>
            </a:extLst>
          </p:cNvPr>
          <p:cNvSpPr txBox="1"/>
          <p:nvPr/>
        </p:nvSpPr>
        <p:spPr>
          <a:xfrm>
            <a:off x="10589" y="6434373"/>
            <a:ext cx="9161558" cy="307777"/>
          </a:xfrm>
          <a:prstGeom prst="rect">
            <a:avLst/>
          </a:prstGeom>
          <a:noFill/>
        </p:spPr>
        <p:txBody>
          <a:bodyPr wrap="square" rtlCol="0">
            <a:spAutoFit/>
          </a:bodyPr>
          <a:lstStyle/>
          <a:p>
            <a:r>
              <a:rPr lang="en-US" sz="1400"/>
              <a:t>https://aese.psu.edu/research/centers/cecd/engagement-toolbox/engagement/what-is-community-engagement</a:t>
            </a:r>
            <a:endParaRPr lang="en-US" sz="1400" dirty="0"/>
          </a:p>
        </p:txBody>
      </p:sp>
    </p:spTree>
    <p:extLst>
      <p:ext uri="{BB962C8B-B14F-4D97-AF65-F5344CB8AC3E}">
        <p14:creationId xmlns:p14="http://schemas.microsoft.com/office/powerpoint/2010/main" val="387590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3B94F-2104-4166-B646-7A3EF344FACF}"/>
              </a:ext>
            </a:extLst>
          </p:cNvPr>
          <p:cNvSpPr>
            <a:spLocks noGrp="1"/>
          </p:cNvSpPr>
          <p:nvPr>
            <p:ph type="ctrTitle"/>
          </p:nvPr>
        </p:nvSpPr>
        <p:spPr/>
        <p:txBody>
          <a:bodyPr/>
          <a:lstStyle/>
          <a:p>
            <a:r>
              <a:rPr lang="en-US" dirty="0"/>
              <a:t>Landscape or Landmine? </a:t>
            </a:r>
          </a:p>
        </p:txBody>
      </p:sp>
      <p:sp>
        <p:nvSpPr>
          <p:cNvPr id="3" name="Subtitle 2">
            <a:extLst>
              <a:ext uri="{FF2B5EF4-FFF2-40B4-BE49-F238E27FC236}">
                <a16:creationId xmlns:a16="http://schemas.microsoft.com/office/drawing/2014/main" id="{932E01D3-A44E-4F5E-8C53-6B7ED1A2737F}"/>
              </a:ext>
            </a:extLst>
          </p:cNvPr>
          <p:cNvSpPr>
            <a:spLocks noGrp="1"/>
          </p:cNvSpPr>
          <p:nvPr>
            <p:ph type="subTitle" idx="1"/>
          </p:nvPr>
        </p:nvSpPr>
        <p:spPr>
          <a:xfrm>
            <a:off x="905208" y="1281368"/>
            <a:ext cx="7539214" cy="738664"/>
          </a:xfrm>
        </p:spPr>
        <p:txBody>
          <a:bodyPr/>
          <a:lstStyle/>
          <a:p>
            <a:r>
              <a:rPr lang="en-US" sz="2400" dirty="0"/>
              <a:t>The sometimes tricky business of building partnerships</a:t>
            </a:r>
          </a:p>
        </p:txBody>
      </p:sp>
      <p:sp>
        <p:nvSpPr>
          <p:cNvPr id="4" name="Text Placeholder 3">
            <a:extLst>
              <a:ext uri="{FF2B5EF4-FFF2-40B4-BE49-F238E27FC236}">
                <a16:creationId xmlns:a16="http://schemas.microsoft.com/office/drawing/2014/main" id="{B720028D-5CD7-4DC7-A68B-EA743C23AF7B}"/>
              </a:ext>
            </a:extLst>
          </p:cNvPr>
          <p:cNvSpPr>
            <a:spLocks noGrp="1"/>
          </p:cNvSpPr>
          <p:nvPr>
            <p:ph type="body" sz="quarter" idx="14"/>
          </p:nvPr>
        </p:nvSpPr>
        <p:spPr>
          <a:xfrm>
            <a:off x="1382233" y="1917388"/>
            <a:ext cx="6241311" cy="4369981"/>
          </a:xfrm>
        </p:spPr>
        <p:txBody>
          <a:bodyPr>
            <a:normAutofit/>
          </a:bodyPr>
          <a:lstStyle/>
          <a:p>
            <a:r>
              <a:rPr lang="en-US" sz="2400" dirty="0"/>
              <a:t>Foundationally draws upon fields of  Theory of Change and Community Development and Engagement </a:t>
            </a:r>
          </a:p>
          <a:p>
            <a:endParaRPr lang="en-US" sz="2400" dirty="0"/>
          </a:p>
          <a:p>
            <a:r>
              <a:rPr lang="en-US" sz="2400" dirty="0"/>
              <a:t>What do I mean by Landmine? </a:t>
            </a:r>
          </a:p>
          <a:p>
            <a:pPr lvl="1"/>
            <a:r>
              <a:rPr lang="en-US" sz="2000" dirty="0"/>
              <a:t>All is not rosy in your landscape!</a:t>
            </a:r>
          </a:p>
          <a:p>
            <a:endParaRPr lang="en-US" sz="2400" dirty="0"/>
          </a:p>
          <a:p>
            <a:r>
              <a:rPr lang="en-US" sz="2400" dirty="0"/>
              <a:t>Examples of good partnerships, okay partnerships and partnership fails</a:t>
            </a:r>
          </a:p>
          <a:p>
            <a:endParaRPr lang="en-US" sz="2400" dirty="0"/>
          </a:p>
        </p:txBody>
      </p:sp>
      <p:sp>
        <p:nvSpPr>
          <p:cNvPr id="5" name="Slide Number Placeholder 4">
            <a:extLst>
              <a:ext uri="{FF2B5EF4-FFF2-40B4-BE49-F238E27FC236}">
                <a16:creationId xmlns:a16="http://schemas.microsoft.com/office/drawing/2014/main" id="{26C42D54-7BF2-4F01-9A05-38F389F8FBD0}"/>
              </a:ext>
            </a:extLst>
          </p:cNvPr>
          <p:cNvSpPr>
            <a:spLocks noGrp="1"/>
          </p:cNvSpPr>
          <p:nvPr>
            <p:ph type="sldNum" sz="quarter" idx="12"/>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1171661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128502" y="437030"/>
            <a:ext cx="6925732" cy="498598"/>
          </a:xfrm>
        </p:spPr>
        <p:txBody>
          <a:bodyPr/>
          <a:lstStyle/>
          <a:p>
            <a:r>
              <a:rPr lang="en-US" dirty="0"/>
              <a:t>JMG Implementation Guide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128503" y="1175889"/>
            <a:ext cx="6925731" cy="338554"/>
          </a:xfrm>
        </p:spPr>
        <p:txBody>
          <a:bodyPr/>
          <a:lstStyle/>
          <a:p>
            <a:r>
              <a:rPr lang="en-US" dirty="0"/>
              <a:t>(jmgkids.us/</a:t>
            </a:r>
            <a:r>
              <a:rPr lang="en-US" dirty="0" err="1"/>
              <a:t>lgeg</a:t>
            </a:r>
            <a:r>
              <a:rPr lang="en-US" dirty="0"/>
              <a:t>/cooperative-extension) </a:t>
            </a:r>
          </a:p>
        </p:txBody>
      </p:sp>
      <p:sp>
        <p:nvSpPr>
          <p:cNvPr id="4" name="Body Text">
            <a:extLst>
              <a:ext uri="{FF2B5EF4-FFF2-40B4-BE49-F238E27FC236}">
                <a16:creationId xmlns:a16="http://schemas.microsoft.com/office/drawing/2014/main" id="{7A7B447E-5843-7B4B-A9B6-7B67AE885DBD}"/>
              </a:ext>
            </a:extLst>
          </p:cNvPr>
          <p:cNvSpPr>
            <a:spLocks noGrp="1"/>
          </p:cNvSpPr>
          <p:nvPr>
            <p:ph type="body" sz="quarter" idx="14"/>
          </p:nvPr>
        </p:nvSpPr>
        <p:spPr>
          <a:xfrm>
            <a:off x="1138687" y="1723231"/>
            <a:ext cx="6504167" cy="3958880"/>
          </a:xfrm>
        </p:spPr>
        <p:txBody>
          <a:bodyPr>
            <a:normAutofit/>
          </a:bodyPr>
          <a:lstStyle/>
          <a:p>
            <a:pPr lvl="0"/>
            <a:r>
              <a:rPr lang="en-US" sz="2400" dirty="0"/>
              <a:t>Gather your team</a:t>
            </a:r>
          </a:p>
          <a:p>
            <a:pPr lvl="0"/>
            <a:r>
              <a:rPr lang="en-US" sz="2400" dirty="0"/>
              <a:t>Build community partnerships</a:t>
            </a:r>
          </a:p>
          <a:p>
            <a:pPr lvl="0"/>
            <a:r>
              <a:rPr lang="en-US" sz="2400" dirty="0"/>
              <a:t>Involve Families </a:t>
            </a:r>
            <a:r>
              <a:rPr lang="en-US" sz="2000" dirty="0"/>
              <a:t>(5 Simple Principles by, Constantino, 2015) </a:t>
            </a:r>
          </a:p>
          <a:p>
            <a:pPr lvl="1"/>
            <a:r>
              <a:rPr lang="en-US" sz="2000" dirty="0"/>
              <a:t>A culture that engages every family</a:t>
            </a:r>
          </a:p>
          <a:p>
            <a:pPr lvl="1"/>
            <a:r>
              <a:rPr lang="en-US" sz="2000" dirty="0"/>
              <a:t>Communicate effectively and build relationships</a:t>
            </a:r>
          </a:p>
          <a:p>
            <a:pPr lvl="1"/>
            <a:r>
              <a:rPr lang="en-US" sz="2000" dirty="0"/>
              <a:t>Empower every family</a:t>
            </a:r>
          </a:p>
          <a:p>
            <a:pPr lvl="1"/>
            <a:r>
              <a:rPr lang="en-US" sz="2000" dirty="0"/>
              <a:t>Engage every family in decision making</a:t>
            </a:r>
          </a:p>
          <a:p>
            <a:pPr lvl="1"/>
            <a:r>
              <a:rPr lang="en-US" sz="2000" dirty="0"/>
              <a:t>Engage the greater community </a:t>
            </a:r>
          </a:p>
          <a:p>
            <a:pPr lvl="1"/>
            <a:endParaRPr lang="en-US" sz="1800"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9" name="Picture 4" descr="texas grow eat go logo learn and.jpg">
            <a:extLst>
              <a:ext uri="{FF2B5EF4-FFF2-40B4-BE49-F238E27FC236}">
                <a16:creationId xmlns:a16="http://schemas.microsoft.com/office/drawing/2014/main" id="{557D8DBE-D8D8-45F3-9DA6-CD274EE79982}"/>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2880" b="100000" l="0" r="100000">
                        <a14:foregroundMark x1="78764" y1="52433" x2="78764" y2="52433"/>
                        <a14:foregroundMark x1="96139" y1="54717" x2="96139" y2="54717"/>
                        <a14:foregroundMark x1="45174" y1="92453" x2="45174" y2="92453"/>
                        <a14:foregroundMark x1="44788" y1="96723" x2="44788" y2="96723"/>
                        <a14:foregroundMark x1="94723" y1="55511" x2="99228" y2="55511"/>
                        <a14:foregroundMark x1="94723" y1="78649" x2="94723" y2="78649"/>
                        <a14:foregroundMark x1="94723" y1="28600" x2="94723" y2="28600"/>
                        <a14:foregroundMark x1="87001" y1="28203" x2="87001" y2="28203"/>
                        <a14:foregroundMark x1="82497" y1="28600" x2="82497" y2="28600"/>
                        <a14:foregroundMark x1="73874" y1="29791" x2="73874" y2="29791"/>
                        <a14:foregroundMark x1="67053" y1="34757" x2="67053" y2="34757"/>
                        <a14:foregroundMark x1="36551" y1="19364" x2="36551" y2="19364"/>
                        <a14:foregroundMark x1="38867" y1="21251" x2="38867" y2="21251"/>
                        <a14:foregroundMark x1="62934" y1="6653" x2="62934" y2="6653"/>
                        <a14:foregroundMark x1="60618" y1="2880" x2="60618" y2="2880"/>
                        <a14:foregroundMark x1="48391" y1="39027" x2="48391" y2="39027"/>
                        <a14:foregroundMark x1="56113" y1="39027" x2="56113" y2="39027"/>
                        <a14:foregroundMark x1="53411" y1="41708" x2="53411" y2="41708"/>
                        <a14:foregroundMark x1="60618" y1="40119" x2="60618" y2="40119"/>
                        <a14:foregroundMark x1="63835" y1="40119" x2="63835" y2="40119"/>
                        <a14:foregroundMark x1="71557" y1="40516" x2="71557" y2="40516"/>
                        <a14:foregroundMark x1="71557" y1="45879" x2="71557" y2="45879"/>
                        <a14:foregroundMark x1="76963" y1="41708" x2="76963" y2="41708"/>
                        <a14:foregroundMark x1="82497" y1="41311" x2="82497" y2="41311"/>
                        <a14:foregroundMark x1="87902" y1="40914" x2="87902" y2="40914"/>
                        <a14:foregroundMark x1="94337" y1="42800" x2="94337" y2="42800"/>
                        <a14:foregroundMark x1="97040" y1="30189" x2="97040" y2="30189"/>
                        <a14:foregroundMark x1="97426" y1="34359" x2="97426" y2="34359"/>
                        <a14:foregroundMark x1="5663" y1="62463" x2="5663" y2="62463"/>
                        <a14:foregroundMark x1="6564" y1="58590" x2="6564" y2="58590"/>
                      </a14:backgroundRemoval>
                    </a14:imgEffect>
                  </a14:imgLayer>
                </a14:imgProps>
              </a:ext>
              <a:ext uri="{28A0092B-C50C-407E-A947-70E740481C1C}">
                <a14:useLocalDpi xmlns:a14="http://schemas.microsoft.com/office/drawing/2010/main"/>
              </a:ext>
            </a:extLst>
          </a:blip>
          <a:srcRect/>
          <a:stretch>
            <a:fillRect/>
          </a:stretch>
        </p:blipFill>
        <p:spPr bwMode="auto">
          <a:xfrm>
            <a:off x="5702861" y="3646968"/>
            <a:ext cx="2631567" cy="310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90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1" end="1"/>
                                            </p:txEl>
                                          </p:spTgt>
                                        </p:tgtEl>
                                        <p:attrNameLst>
                                          <p:attrName>style.color</p:attrName>
                                        </p:attrNameLst>
                                      </p:cBhvr>
                                      <p:to>
                                        <a:srgbClr val="FF0000"/>
                                      </p:to>
                                    </p:animClr>
                                    <p:animClr clrSpc="rgb" dir="cw">
                                      <p:cBhvr>
                                        <p:cTn id="7" dur="500" fill="hold"/>
                                        <p:tgtEl>
                                          <p:spTgt spid="4">
                                            <p:txEl>
                                              <p:pRg st="1" end="1"/>
                                            </p:txEl>
                                          </p:spTgt>
                                        </p:tgtEl>
                                        <p:attrNameLst>
                                          <p:attrName>fillcolor</p:attrName>
                                        </p:attrNameLst>
                                      </p:cBhvr>
                                      <p:to>
                                        <a:srgbClr val="FF0000"/>
                                      </p:to>
                                    </p:animClr>
                                    <p:set>
                                      <p:cBhvr>
                                        <p:cTn id="8" dur="500" fill="hold"/>
                                        <p:tgtEl>
                                          <p:spTgt spid="4">
                                            <p:txEl>
                                              <p:pRg st="1" end="1"/>
                                            </p:txEl>
                                          </p:spTgt>
                                        </p:tgtEl>
                                        <p:attrNameLst>
                                          <p:attrName>fill.type</p:attrName>
                                        </p:attrNameLst>
                                      </p:cBhvr>
                                      <p:to>
                                        <p:strVal val="solid"/>
                                      </p:to>
                                    </p:set>
                                    <p:set>
                                      <p:cBhvr>
                                        <p:cTn id="9" dur="500" fill="hold"/>
                                        <p:tgtEl>
                                          <p:spTgt spid="4">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nodeType="clickEffect">
                                  <p:stCondLst>
                                    <p:cond delay="0"/>
                                  </p:stCondLst>
                                  <p:childTnLst>
                                    <p:animClr clrSpc="rgb" dir="cw">
                                      <p:cBhvr override="childStyle">
                                        <p:cTn id="13" dur="2000" fill="hold"/>
                                        <p:tgtEl>
                                          <p:spTgt spid="4">
                                            <p:txEl>
                                              <p:pRg st="7" end="7"/>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E850DF-3D9E-1B47-90FF-ED7F0C971735}"/>
              </a:ext>
            </a:extLst>
          </p:cNvPr>
          <p:cNvSpPr>
            <a:spLocks noGrp="1"/>
          </p:cNvSpPr>
          <p:nvPr>
            <p:ph type="ctrTitle"/>
          </p:nvPr>
        </p:nvSpPr>
        <p:spPr>
          <a:xfrm>
            <a:off x="1128502" y="437030"/>
            <a:ext cx="6925732" cy="498598"/>
          </a:xfrm>
        </p:spPr>
        <p:txBody>
          <a:bodyPr/>
          <a:lstStyle/>
          <a:p>
            <a:r>
              <a:rPr lang="en-US" dirty="0"/>
              <a:t>Core Values of Engagement </a:t>
            </a:r>
          </a:p>
        </p:txBody>
      </p:sp>
      <p:sp>
        <p:nvSpPr>
          <p:cNvPr id="3" name="Subhead">
            <a:extLst>
              <a:ext uri="{FF2B5EF4-FFF2-40B4-BE49-F238E27FC236}">
                <a16:creationId xmlns:a16="http://schemas.microsoft.com/office/drawing/2014/main" id="{64ED6B49-BD5E-0041-B100-6E9FE7E85D35}"/>
              </a:ext>
            </a:extLst>
          </p:cNvPr>
          <p:cNvSpPr>
            <a:spLocks noGrp="1"/>
          </p:cNvSpPr>
          <p:nvPr>
            <p:ph type="subTitle" idx="1"/>
          </p:nvPr>
        </p:nvSpPr>
        <p:spPr>
          <a:xfrm>
            <a:off x="1128501" y="1345166"/>
            <a:ext cx="6925728" cy="338554"/>
          </a:xfrm>
        </p:spPr>
        <p:txBody>
          <a:bodyPr/>
          <a:lstStyle/>
          <a:p>
            <a:r>
              <a:rPr lang="en-US" dirty="0"/>
              <a:t>Engaging with Your Community</a:t>
            </a:r>
          </a:p>
        </p:txBody>
      </p:sp>
      <p:sp>
        <p:nvSpPr>
          <p:cNvPr id="4" name="Body Text">
            <a:extLst>
              <a:ext uri="{FF2B5EF4-FFF2-40B4-BE49-F238E27FC236}">
                <a16:creationId xmlns:a16="http://schemas.microsoft.com/office/drawing/2014/main" id="{A576C15D-F831-C840-A05A-A5EF685D5411}"/>
              </a:ext>
            </a:extLst>
          </p:cNvPr>
          <p:cNvSpPr>
            <a:spLocks noGrp="1"/>
          </p:cNvSpPr>
          <p:nvPr>
            <p:ph type="body" sz="quarter" idx="14"/>
          </p:nvPr>
        </p:nvSpPr>
        <p:spPr>
          <a:xfrm>
            <a:off x="1128501" y="1917388"/>
            <a:ext cx="3443499" cy="4387719"/>
          </a:xfrm>
        </p:spPr>
        <p:txBody>
          <a:bodyPr>
            <a:normAutofit/>
          </a:bodyPr>
          <a:lstStyle/>
          <a:p>
            <a:pPr lvl="0">
              <a:spcBef>
                <a:spcPts val="600"/>
              </a:spcBef>
            </a:pPr>
            <a:r>
              <a:rPr lang="en-US" dirty="0"/>
              <a:t>Careful Planning and Preparation</a:t>
            </a:r>
          </a:p>
          <a:p>
            <a:pPr lvl="0">
              <a:spcBef>
                <a:spcPts val="600"/>
              </a:spcBef>
            </a:pPr>
            <a:r>
              <a:rPr lang="en-US" dirty="0"/>
              <a:t>Inclusion and Demographic Diversity</a:t>
            </a:r>
          </a:p>
          <a:p>
            <a:pPr lvl="0">
              <a:spcBef>
                <a:spcPts val="600"/>
              </a:spcBef>
            </a:pPr>
            <a:r>
              <a:rPr lang="en-US" dirty="0"/>
              <a:t>Collaboration and Shared Purpose</a:t>
            </a:r>
          </a:p>
          <a:p>
            <a:pPr lvl="0">
              <a:spcBef>
                <a:spcPts val="600"/>
              </a:spcBef>
            </a:pPr>
            <a:r>
              <a:rPr lang="en-US" dirty="0"/>
              <a:t>Openness and Learning</a:t>
            </a:r>
          </a:p>
          <a:p>
            <a:pPr lvl="0">
              <a:spcBef>
                <a:spcPts val="600"/>
              </a:spcBef>
            </a:pPr>
            <a:r>
              <a:rPr lang="en-US" dirty="0"/>
              <a:t>Transparency and Trust</a:t>
            </a:r>
          </a:p>
          <a:p>
            <a:pPr lvl="0">
              <a:spcBef>
                <a:spcPts val="600"/>
              </a:spcBef>
            </a:pPr>
            <a:r>
              <a:rPr lang="en-US" dirty="0"/>
              <a:t>Impact and Action</a:t>
            </a:r>
          </a:p>
          <a:p>
            <a:pPr lvl="0">
              <a:spcBef>
                <a:spcPts val="600"/>
              </a:spcBef>
            </a:pPr>
            <a:r>
              <a:rPr lang="en-US" dirty="0"/>
              <a:t>Sustained Engagement and Participatory Culture</a:t>
            </a:r>
          </a:p>
          <a:p>
            <a:pPr lvl="0"/>
            <a:endParaRPr lang="en-US" dirty="0"/>
          </a:p>
        </p:txBody>
      </p:sp>
      <p:sp>
        <p:nvSpPr>
          <p:cNvPr id="7" name="Slide Number">
            <a:extLst>
              <a:ext uri="{FF2B5EF4-FFF2-40B4-BE49-F238E27FC236}">
                <a16:creationId xmlns:a16="http://schemas.microsoft.com/office/drawing/2014/main" id="{0343A167-D916-344F-9C29-C33AA2CD1DF2}"/>
              </a:ext>
            </a:extLst>
          </p:cNvPr>
          <p:cNvSpPr>
            <a:spLocks noGrp="1"/>
          </p:cNvSpPr>
          <p:nvPr>
            <p:ph type="sldNum" sz="quarter" idx="12"/>
          </p:nvPr>
        </p:nvSpPr>
        <p:spPr/>
        <p:txBody>
          <a:bodyPr/>
          <a:lstStyle/>
          <a:p>
            <a:fld id="{8A7A6979-0714-4377-B894-6BE4C2D6E202}" type="slidenum">
              <a:rPr lang="en-US" smtClean="0"/>
              <a:pPr/>
              <a:t>6</a:t>
            </a:fld>
            <a:endParaRPr lang="en-US" dirty="0"/>
          </a:p>
        </p:txBody>
      </p:sp>
      <p:sp>
        <p:nvSpPr>
          <p:cNvPr id="10" name="Content Placeholder 9">
            <a:extLst>
              <a:ext uri="{FF2B5EF4-FFF2-40B4-BE49-F238E27FC236}">
                <a16:creationId xmlns:a16="http://schemas.microsoft.com/office/drawing/2014/main" id="{31714CC1-8A94-4A67-94C4-80FA91509740}"/>
              </a:ext>
            </a:extLst>
          </p:cNvPr>
          <p:cNvSpPr>
            <a:spLocks noGrp="1"/>
          </p:cNvSpPr>
          <p:nvPr>
            <p:ph sz="quarter" idx="13"/>
          </p:nvPr>
        </p:nvSpPr>
        <p:spPr>
          <a:xfrm>
            <a:off x="4591365" y="2126981"/>
            <a:ext cx="3965575" cy="4178125"/>
          </a:xfrm>
          <a:ln w="38100">
            <a:solidFill>
              <a:srgbClr val="92D050"/>
            </a:solidFill>
          </a:ln>
          <a:effectLst>
            <a:outerShdw blurRad="50800" dist="38100" dir="2700000" algn="tl" rotWithShape="0">
              <a:prstClr val="black">
                <a:alpha val="40000"/>
              </a:prstClr>
            </a:outerShdw>
          </a:effectLst>
        </p:spPr>
        <p:txBody>
          <a:bodyPr>
            <a:normAutofit fontScale="85000" lnSpcReduction="10000"/>
          </a:bodyPr>
          <a:lstStyle/>
          <a:p>
            <a:pPr marL="0" lvl="0" indent="0" algn="l">
              <a:buNone/>
            </a:pPr>
            <a:endParaRPr lang="en-US" sz="2000" dirty="0"/>
          </a:p>
          <a:p>
            <a:pPr marL="0" lvl="0" indent="0" algn="l">
              <a:buNone/>
            </a:pPr>
            <a:r>
              <a:rPr lang="en-US" sz="2000" dirty="0">
                <a:highlight>
                  <a:srgbClr val="00FF00"/>
                </a:highlight>
              </a:rPr>
              <a:t>JMG Implementation Guidelines:</a:t>
            </a:r>
          </a:p>
          <a:p>
            <a:pPr marL="461963" lvl="0" algn="l"/>
            <a:r>
              <a:rPr lang="en-US" sz="2100" dirty="0"/>
              <a:t>Gather your team</a:t>
            </a:r>
          </a:p>
          <a:p>
            <a:pPr marL="461963" lvl="0" algn="l"/>
            <a:r>
              <a:rPr lang="en-US" sz="2100" dirty="0"/>
              <a:t>Build community partnerships</a:t>
            </a:r>
          </a:p>
          <a:p>
            <a:pPr marL="461963" lvl="0" algn="l"/>
            <a:r>
              <a:rPr lang="en-US" sz="2100" dirty="0"/>
              <a:t>Involve Families </a:t>
            </a:r>
            <a:r>
              <a:rPr lang="en-US" sz="1900" dirty="0"/>
              <a:t>(5 Simple Principles by, Constantino, 2015) </a:t>
            </a:r>
          </a:p>
          <a:p>
            <a:pPr marL="684213" lvl="2" indent="-222250"/>
            <a:r>
              <a:rPr lang="en-US" sz="1900" dirty="0"/>
              <a:t>A culture that engages every family</a:t>
            </a:r>
          </a:p>
          <a:p>
            <a:pPr marL="684213" lvl="2" indent="-222250"/>
            <a:r>
              <a:rPr lang="en-US" sz="1900" dirty="0"/>
              <a:t>Communicate effectively and build relationships</a:t>
            </a:r>
          </a:p>
          <a:p>
            <a:pPr marL="684213" lvl="2" indent="-222250"/>
            <a:r>
              <a:rPr lang="en-US" sz="1900" dirty="0"/>
              <a:t>Empower every family</a:t>
            </a:r>
          </a:p>
          <a:p>
            <a:pPr marL="684213" lvl="2" indent="-222250"/>
            <a:r>
              <a:rPr lang="en-US" sz="1900" dirty="0"/>
              <a:t>Engage every family in decision making</a:t>
            </a:r>
          </a:p>
          <a:p>
            <a:pPr marL="684213" lvl="2" indent="-222250"/>
            <a:r>
              <a:rPr lang="en-US" sz="1900" dirty="0"/>
              <a:t>Engage the greater community </a:t>
            </a:r>
          </a:p>
          <a:p>
            <a:pPr algn="l"/>
            <a:endParaRPr lang="en-US" dirty="0"/>
          </a:p>
        </p:txBody>
      </p:sp>
      <p:pic>
        <p:nvPicPr>
          <p:cNvPr id="11" name="Picture 4" descr="C:\Users\Randy.Seagraves\Desktop\ArchiveConvertedPDF\Sent Items_attach\JMG growing logo_2.jpg">
            <a:extLst>
              <a:ext uri="{FF2B5EF4-FFF2-40B4-BE49-F238E27FC236}">
                <a16:creationId xmlns:a16="http://schemas.microsoft.com/office/drawing/2014/main" id="{D3FDB38E-0997-4611-AE79-30B42E4C7B9D}"/>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57928" y="1040052"/>
            <a:ext cx="2761166" cy="1039230"/>
          </a:xfrm>
          <a:prstGeom prst="rect">
            <a:avLst/>
          </a:prstGeom>
          <a:noFill/>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8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 calcmode="lin" valueType="num">
                                      <p:cBhvr additive="base">
                                        <p:cTn id="35"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xEl>
                                              <p:pRg st="6" end="6"/>
                                            </p:txEl>
                                          </p:spTgt>
                                        </p:tgtEl>
                                        <p:attrNameLst>
                                          <p:attrName>style.visibility</p:attrName>
                                        </p:attrNameLst>
                                      </p:cBhvr>
                                      <p:to>
                                        <p:strVal val="visible"/>
                                      </p:to>
                                    </p:set>
                                    <p:anim calcmode="lin" valueType="num">
                                      <p:cBhvr additive="base">
                                        <p:cTn id="39"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xEl>
                                              <p:pRg st="7" end="7"/>
                                            </p:txEl>
                                          </p:spTgt>
                                        </p:tgtEl>
                                        <p:attrNameLst>
                                          <p:attrName>style.visibility</p:attrName>
                                        </p:attrNameLst>
                                      </p:cBhvr>
                                      <p:to>
                                        <p:strVal val="visible"/>
                                      </p:to>
                                    </p:set>
                                    <p:anim calcmode="lin" valueType="num">
                                      <p:cBhvr additive="base">
                                        <p:cTn id="43"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 calcmode="lin" valueType="num">
                                      <p:cBhvr additive="base">
                                        <p:cTn id="47"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
                                            <p:txEl>
                                              <p:pRg st="9" end="9"/>
                                            </p:txEl>
                                          </p:spTgt>
                                        </p:tgtEl>
                                        <p:attrNameLst>
                                          <p:attrName>style.visibility</p:attrName>
                                        </p:attrNameLst>
                                      </p:cBhvr>
                                      <p:to>
                                        <p:strVal val="visible"/>
                                      </p:to>
                                    </p:set>
                                    <p:anim calcmode="lin" valueType="num">
                                      <p:cBhvr additive="base">
                                        <p:cTn id="51"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128502" y="437030"/>
            <a:ext cx="6925732" cy="498598"/>
          </a:xfrm>
        </p:spPr>
        <p:txBody>
          <a:bodyPr/>
          <a:lstStyle/>
          <a:p>
            <a:r>
              <a:rPr lang="en-US" dirty="0"/>
              <a:t>The Art of Building Community Partnerships </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128501" y="1345166"/>
            <a:ext cx="6925731" cy="338554"/>
          </a:xfrm>
        </p:spPr>
        <p:txBody>
          <a:bodyPr/>
          <a:lstStyle/>
          <a:p>
            <a:r>
              <a:rPr lang="en-US" dirty="0"/>
              <a:t>Reality… art of building ‘relationships’</a:t>
            </a:r>
          </a:p>
        </p:txBody>
      </p:sp>
      <p:sp>
        <p:nvSpPr>
          <p:cNvPr id="4" name="Body Text">
            <a:extLst>
              <a:ext uri="{FF2B5EF4-FFF2-40B4-BE49-F238E27FC236}">
                <a16:creationId xmlns:a16="http://schemas.microsoft.com/office/drawing/2014/main" id="{7A7B447E-5843-7B4B-A9B6-7B67AE885DBD}"/>
              </a:ext>
            </a:extLst>
          </p:cNvPr>
          <p:cNvSpPr>
            <a:spLocks noGrp="1"/>
          </p:cNvSpPr>
          <p:nvPr>
            <p:ph type="body" sz="quarter" idx="14"/>
          </p:nvPr>
        </p:nvSpPr>
        <p:spPr>
          <a:xfrm>
            <a:off x="1414131" y="1917388"/>
            <a:ext cx="5954232" cy="3808884"/>
          </a:xfrm>
        </p:spPr>
        <p:txBody>
          <a:bodyPr>
            <a:normAutofit lnSpcReduction="10000"/>
          </a:bodyPr>
          <a:lstStyle/>
          <a:p>
            <a:pPr lvl="0"/>
            <a:r>
              <a:rPr lang="en-US" sz="2000" dirty="0"/>
              <a:t>Relationships are the foundation on which you build your partnership </a:t>
            </a:r>
          </a:p>
          <a:p>
            <a:pPr lvl="0"/>
            <a:endParaRPr lang="en-US" sz="2000" dirty="0"/>
          </a:p>
          <a:p>
            <a:pPr lvl="0"/>
            <a:r>
              <a:rPr lang="en-US" sz="2000" dirty="0"/>
              <a:t>Build ahead of time to establish relationships and develop trust</a:t>
            </a:r>
          </a:p>
          <a:p>
            <a:pPr lvl="0"/>
            <a:endParaRPr lang="en-US" sz="2000" dirty="0"/>
          </a:p>
          <a:p>
            <a:pPr lvl="0">
              <a:defRPr/>
            </a:pPr>
            <a:r>
              <a:rPr lang="en-US" sz="2000" dirty="0"/>
              <a:t>Important to sustain a relationship </a:t>
            </a:r>
          </a:p>
          <a:p>
            <a:pPr lvl="0"/>
            <a:endParaRPr lang="en-US" sz="2000" dirty="0"/>
          </a:p>
          <a:p>
            <a:pPr lvl="0">
              <a:defRPr/>
            </a:pPr>
            <a:r>
              <a:rPr lang="en-US" sz="2000" dirty="0"/>
              <a:t>Building and sustaining relationships are at the heart of organizing communities </a:t>
            </a:r>
          </a:p>
          <a:p>
            <a:pPr lvl="0">
              <a:defRPr/>
            </a:pPr>
            <a:endParaRPr lang="en-US" sz="2000" dirty="0"/>
          </a:p>
          <a:p>
            <a:pPr lvl="0">
              <a:defRPr/>
            </a:pPr>
            <a:r>
              <a:rPr lang="en-US" sz="2000" dirty="0"/>
              <a:t>Organizing communities =                                   successful JMG programs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7" name="Picture 4" descr="texas grow eat go logo learn and.jpg">
            <a:extLst>
              <a:ext uri="{FF2B5EF4-FFF2-40B4-BE49-F238E27FC236}">
                <a16:creationId xmlns:a16="http://schemas.microsoft.com/office/drawing/2014/main" id="{DD01E54F-0BEA-4F18-8AA4-99079731A0D5}"/>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2880" b="100000" l="0" r="100000">
                        <a14:foregroundMark x1="78764" y1="52433" x2="78764" y2="52433"/>
                        <a14:foregroundMark x1="96139" y1="54717" x2="96139" y2="54717"/>
                        <a14:foregroundMark x1="45174" y1="92453" x2="45174" y2="92453"/>
                        <a14:foregroundMark x1="44788" y1="96723" x2="44788" y2="96723"/>
                        <a14:foregroundMark x1="94723" y1="55511" x2="99228" y2="55511"/>
                        <a14:foregroundMark x1="94723" y1="78649" x2="94723" y2="78649"/>
                        <a14:foregroundMark x1="94723" y1="28600" x2="94723" y2="28600"/>
                        <a14:foregroundMark x1="87001" y1="28203" x2="87001" y2="28203"/>
                        <a14:foregroundMark x1="82497" y1="28600" x2="82497" y2="28600"/>
                        <a14:foregroundMark x1="73874" y1="29791" x2="73874" y2="29791"/>
                        <a14:foregroundMark x1="67053" y1="34757" x2="67053" y2="34757"/>
                        <a14:foregroundMark x1="36551" y1="19364" x2="36551" y2="19364"/>
                        <a14:foregroundMark x1="38867" y1="21251" x2="38867" y2="21251"/>
                        <a14:foregroundMark x1="62934" y1="6653" x2="62934" y2="6653"/>
                        <a14:foregroundMark x1="60618" y1="2880" x2="60618" y2="2880"/>
                        <a14:foregroundMark x1="48391" y1="39027" x2="48391" y2="39027"/>
                        <a14:foregroundMark x1="56113" y1="39027" x2="56113" y2="39027"/>
                        <a14:foregroundMark x1="53411" y1="41708" x2="53411" y2="41708"/>
                        <a14:foregroundMark x1="60618" y1="40119" x2="60618" y2="40119"/>
                        <a14:foregroundMark x1="63835" y1="40119" x2="63835" y2="40119"/>
                        <a14:foregroundMark x1="71557" y1="40516" x2="71557" y2="40516"/>
                        <a14:foregroundMark x1="71557" y1="45879" x2="71557" y2="45879"/>
                        <a14:foregroundMark x1="76963" y1="41708" x2="76963" y2="41708"/>
                        <a14:foregroundMark x1="82497" y1="41311" x2="82497" y2="41311"/>
                        <a14:foregroundMark x1="87902" y1="40914" x2="87902" y2="40914"/>
                        <a14:foregroundMark x1="94337" y1="42800" x2="94337" y2="42800"/>
                        <a14:foregroundMark x1="97040" y1="30189" x2="97040" y2="30189"/>
                        <a14:foregroundMark x1="97426" y1="34359" x2="97426" y2="34359"/>
                        <a14:foregroundMark x1="5663" y1="62463" x2="5663" y2="62463"/>
                        <a14:foregroundMark x1="6564" y1="58590" x2="6564" y2="58590"/>
                      </a14:backgroundRemoval>
                    </a14:imgEffect>
                  </a14:imgLayer>
                </a14:imgProps>
              </a:ext>
              <a:ext uri="{28A0092B-C50C-407E-A947-70E740481C1C}">
                <a14:useLocalDpi xmlns:a14="http://schemas.microsoft.com/office/drawing/2010/main"/>
              </a:ext>
            </a:extLst>
          </a:blip>
          <a:srcRect/>
          <a:stretch>
            <a:fillRect/>
          </a:stretch>
        </p:blipFill>
        <p:spPr bwMode="auto">
          <a:xfrm>
            <a:off x="6262578" y="4250291"/>
            <a:ext cx="2050586" cy="242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817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B43E-36C6-4438-8E3E-EECD9A88FD04}"/>
              </a:ext>
            </a:extLst>
          </p:cNvPr>
          <p:cNvSpPr>
            <a:spLocks noGrp="1"/>
          </p:cNvSpPr>
          <p:nvPr>
            <p:ph type="ctrTitle"/>
          </p:nvPr>
        </p:nvSpPr>
        <p:spPr>
          <a:xfrm>
            <a:off x="1128502" y="437030"/>
            <a:ext cx="6925732" cy="674470"/>
          </a:xfrm>
        </p:spPr>
        <p:txBody>
          <a:bodyPr/>
          <a:lstStyle/>
          <a:p>
            <a:r>
              <a:rPr lang="en-US" dirty="0"/>
              <a:t>FUNDAMENTAL REASONS TO BUILD RELATIONSHIPS:</a:t>
            </a:r>
            <a:br>
              <a:rPr lang="en-US" dirty="0"/>
            </a:br>
            <a:endParaRPr lang="en-US" dirty="0"/>
          </a:p>
        </p:txBody>
      </p:sp>
      <p:sp>
        <p:nvSpPr>
          <p:cNvPr id="4" name="Text Placeholder 3">
            <a:extLst>
              <a:ext uri="{FF2B5EF4-FFF2-40B4-BE49-F238E27FC236}">
                <a16:creationId xmlns:a16="http://schemas.microsoft.com/office/drawing/2014/main" id="{191114B4-6F13-4240-AD93-0A69E36FCB5D}"/>
              </a:ext>
            </a:extLst>
          </p:cNvPr>
          <p:cNvSpPr>
            <a:spLocks noGrp="1"/>
          </p:cNvSpPr>
          <p:nvPr>
            <p:ph type="body" sz="quarter" idx="14"/>
          </p:nvPr>
        </p:nvSpPr>
        <p:spPr>
          <a:xfrm>
            <a:off x="1128503" y="1275908"/>
            <a:ext cx="7090464" cy="4053018"/>
          </a:xfrm>
        </p:spPr>
        <p:txBody>
          <a:bodyPr>
            <a:normAutofit lnSpcReduction="10000"/>
          </a:bodyPr>
          <a:lstStyle/>
          <a:p>
            <a:pPr>
              <a:lnSpc>
                <a:spcPct val="150000"/>
              </a:lnSpc>
              <a:spcBef>
                <a:spcPts val="600"/>
              </a:spcBef>
            </a:pPr>
            <a:r>
              <a:rPr lang="en-US" sz="2000" dirty="0"/>
              <a:t>Community building occurs one-to-one. </a:t>
            </a:r>
          </a:p>
          <a:p>
            <a:pPr lvl="1">
              <a:lnSpc>
                <a:spcPct val="150000"/>
              </a:lnSpc>
              <a:spcBef>
                <a:spcPts val="600"/>
              </a:spcBef>
            </a:pPr>
            <a:r>
              <a:rPr lang="en-US" sz="1800" dirty="0"/>
              <a:t>You need to build relationships if you want people to become involved in your group or organization. </a:t>
            </a:r>
          </a:p>
          <a:p>
            <a:pPr>
              <a:lnSpc>
                <a:spcPct val="150000"/>
              </a:lnSpc>
              <a:spcBef>
                <a:spcPts val="600"/>
              </a:spcBef>
            </a:pPr>
            <a:r>
              <a:rPr lang="en-US" sz="2000" dirty="0"/>
              <a:t>We need relationships in order to win supporters to our cause. </a:t>
            </a:r>
          </a:p>
          <a:p>
            <a:pPr lvl="1">
              <a:lnSpc>
                <a:spcPct val="150000"/>
              </a:lnSpc>
              <a:spcBef>
                <a:spcPts val="600"/>
              </a:spcBef>
            </a:pPr>
            <a:r>
              <a:rPr lang="en-US" sz="1800" dirty="0"/>
              <a:t>To garner support from people outside our organizations, you will need to build relationships and trust.</a:t>
            </a:r>
          </a:p>
          <a:p>
            <a:pPr>
              <a:lnSpc>
                <a:spcPct val="150000"/>
              </a:lnSpc>
              <a:spcBef>
                <a:spcPts val="600"/>
              </a:spcBef>
            </a:pPr>
            <a:r>
              <a:rPr lang="en-US" sz="2000" dirty="0"/>
              <a:t>Our relationships give meaning and richness to our work and to our lives. </a:t>
            </a:r>
          </a:p>
        </p:txBody>
      </p:sp>
      <p:sp>
        <p:nvSpPr>
          <p:cNvPr id="5" name="Slide Number Placeholder 4">
            <a:extLst>
              <a:ext uri="{FF2B5EF4-FFF2-40B4-BE49-F238E27FC236}">
                <a16:creationId xmlns:a16="http://schemas.microsoft.com/office/drawing/2014/main" id="{824394A9-0A87-4839-B8B0-DA9A9506A1A3}"/>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7" name="Picture 6">
            <a:extLst>
              <a:ext uri="{FF2B5EF4-FFF2-40B4-BE49-F238E27FC236}">
                <a16:creationId xmlns:a16="http://schemas.microsoft.com/office/drawing/2014/main" id="{14744F51-72CD-4462-B3C8-55242792FC4D}"/>
              </a:ext>
            </a:extLst>
          </p:cNvPr>
          <p:cNvPicPr>
            <a:picLocks noChangeAspect="1"/>
          </p:cNvPicPr>
          <p:nvPr/>
        </p:nvPicPr>
        <p:blipFill>
          <a:blip r:embed="rId3"/>
          <a:stretch>
            <a:fillRect/>
          </a:stretch>
        </p:blipFill>
        <p:spPr>
          <a:xfrm rot="21360392">
            <a:off x="2259262" y="5207769"/>
            <a:ext cx="1348946" cy="1566518"/>
          </a:xfrm>
          <a:prstGeom prst="rect">
            <a:avLst/>
          </a:prstGeom>
        </p:spPr>
      </p:pic>
      <p:pic>
        <p:nvPicPr>
          <p:cNvPr id="11" name="Picture 10">
            <a:extLst>
              <a:ext uri="{FF2B5EF4-FFF2-40B4-BE49-F238E27FC236}">
                <a16:creationId xmlns:a16="http://schemas.microsoft.com/office/drawing/2014/main" id="{99F66177-E688-4CD2-82E9-5737F7C9CA39}"/>
              </a:ext>
            </a:extLst>
          </p:cNvPr>
          <p:cNvPicPr>
            <a:picLocks noChangeAspect="1"/>
          </p:cNvPicPr>
          <p:nvPr/>
        </p:nvPicPr>
        <p:blipFill>
          <a:blip r:embed="rId4"/>
          <a:stretch>
            <a:fillRect/>
          </a:stretch>
        </p:blipFill>
        <p:spPr>
          <a:xfrm>
            <a:off x="5186362" y="4938629"/>
            <a:ext cx="1228725" cy="1714500"/>
          </a:xfrm>
          <a:prstGeom prst="rect">
            <a:avLst/>
          </a:prstGeom>
        </p:spPr>
      </p:pic>
      <p:sp>
        <p:nvSpPr>
          <p:cNvPr id="13" name="Thought Bubble: Cloud 12">
            <a:extLst>
              <a:ext uri="{FF2B5EF4-FFF2-40B4-BE49-F238E27FC236}">
                <a16:creationId xmlns:a16="http://schemas.microsoft.com/office/drawing/2014/main" id="{ED80D811-CD52-40C5-868F-A3725E344A75}"/>
              </a:ext>
            </a:extLst>
          </p:cNvPr>
          <p:cNvSpPr/>
          <p:nvPr/>
        </p:nvSpPr>
        <p:spPr>
          <a:xfrm>
            <a:off x="3780403" y="5050465"/>
            <a:ext cx="1131839" cy="671865"/>
          </a:xfrm>
          <a:prstGeom prst="cloudCallout">
            <a:avLst>
              <a:gd name="adj1" fmla="val -74484"/>
              <a:gd name="adj2" fmla="val 21960"/>
            </a:avLst>
          </a:prstGeom>
          <a:solidFill>
            <a:srgbClr val="BDF5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Hey Friend!</a:t>
            </a:r>
          </a:p>
        </p:txBody>
      </p:sp>
    </p:spTree>
    <p:extLst>
      <p:ext uri="{BB962C8B-B14F-4D97-AF65-F5344CB8AC3E}">
        <p14:creationId xmlns:p14="http://schemas.microsoft.com/office/powerpoint/2010/main" val="3264903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E850DF-3D9E-1B47-90FF-ED7F0C971735}"/>
              </a:ext>
            </a:extLst>
          </p:cNvPr>
          <p:cNvSpPr>
            <a:spLocks noGrp="1"/>
          </p:cNvSpPr>
          <p:nvPr>
            <p:ph type="ctrTitle"/>
          </p:nvPr>
        </p:nvSpPr>
        <p:spPr/>
        <p:txBody>
          <a:bodyPr/>
          <a:lstStyle/>
          <a:p>
            <a:r>
              <a:rPr lang="en-US" dirty="0"/>
              <a:t>Barriers to community engagement</a:t>
            </a:r>
          </a:p>
        </p:txBody>
      </p:sp>
      <p:sp>
        <p:nvSpPr>
          <p:cNvPr id="4" name="Body Text">
            <a:extLst>
              <a:ext uri="{FF2B5EF4-FFF2-40B4-BE49-F238E27FC236}">
                <a16:creationId xmlns:a16="http://schemas.microsoft.com/office/drawing/2014/main" id="{A576C15D-F831-C840-A05A-A5EF685D5411}"/>
              </a:ext>
            </a:extLst>
          </p:cNvPr>
          <p:cNvSpPr>
            <a:spLocks noGrp="1"/>
          </p:cNvSpPr>
          <p:nvPr>
            <p:ph type="body" sz="quarter" idx="14"/>
          </p:nvPr>
        </p:nvSpPr>
        <p:spPr>
          <a:xfrm>
            <a:off x="1128501" y="1446028"/>
            <a:ext cx="6925733" cy="3882897"/>
          </a:xfrm>
        </p:spPr>
        <p:txBody>
          <a:bodyPr>
            <a:normAutofit/>
          </a:bodyPr>
          <a:lstStyle/>
          <a:p>
            <a:pPr marL="0" lvl="0" indent="0">
              <a:buNone/>
            </a:pPr>
            <a:r>
              <a:rPr lang="en-US" sz="2400" dirty="0"/>
              <a:t>Major barriers to the achievement of community empowerment engagement: </a:t>
            </a:r>
          </a:p>
          <a:p>
            <a:pPr lvl="0"/>
            <a:endParaRPr lang="en-US" sz="2400" dirty="0"/>
          </a:p>
          <a:p>
            <a:pPr lvl="0"/>
            <a:r>
              <a:rPr lang="en-US" sz="2400" dirty="0"/>
              <a:t>community capacity</a:t>
            </a:r>
          </a:p>
          <a:p>
            <a:pPr lvl="0"/>
            <a:r>
              <a:rPr lang="en-US" sz="2400" dirty="0"/>
              <a:t>institutional capacity</a:t>
            </a:r>
          </a:p>
          <a:p>
            <a:pPr lvl="0"/>
            <a:r>
              <a:rPr lang="en-US" sz="2400" dirty="0"/>
              <a:t>organizational cultures</a:t>
            </a:r>
          </a:p>
          <a:p>
            <a:pPr lvl="0"/>
            <a:r>
              <a:rPr lang="en-US" sz="2400" dirty="0"/>
              <a:t>regulatory/policy </a:t>
            </a:r>
          </a:p>
        </p:txBody>
      </p:sp>
      <p:sp>
        <p:nvSpPr>
          <p:cNvPr id="7" name="Slide Number">
            <a:extLst>
              <a:ext uri="{FF2B5EF4-FFF2-40B4-BE49-F238E27FC236}">
                <a16:creationId xmlns:a16="http://schemas.microsoft.com/office/drawing/2014/main" id="{0343A167-D916-344F-9C29-C33AA2CD1DF2}"/>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13" name="Picture 12">
            <a:extLst>
              <a:ext uri="{FF2B5EF4-FFF2-40B4-BE49-F238E27FC236}">
                <a16:creationId xmlns:a16="http://schemas.microsoft.com/office/drawing/2014/main" id="{2F1DA216-9CA1-476C-8332-8CCCB6D090AE}"/>
              </a:ext>
            </a:extLst>
          </p:cNvPr>
          <p:cNvPicPr>
            <a:picLocks noChangeAspect="1"/>
          </p:cNvPicPr>
          <p:nvPr/>
        </p:nvPicPr>
        <p:blipFill>
          <a:blip r:embed="rId2"/>
          <a:stretch>
            <a:fillRect/>
          </a:stretch>
        </p:blipFill>
        <p:spPr>
          <a:xfrm>
            <a:off x="4981209" y="2068863"/>
            <a:ext cx="2089443" cy="3343109"/>
          </a:xfrm>
          <a:prstGeom prst="rect">
            <a:avLst/>
          </a:prstGeom>
        </p:spPr>
      </p:pic>
    </p:spTree>
    <p:extLst>
      <p:ext uri="{BB962C8B-B14F-4D97-AF65-F5344CB8AC3E}">
        <p14:creationId xmlns:p14="http://schemas.microsoft.com/office/powerpoint/2010/main" val="1286325032"/>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CoBrand-Template_Black-Theme_Std-Screen-2.pptx" id="{CC211354-C280-E747-9FB1-E4C91B521AFA}" vid="{66EA668E-AE88-1D4D-A6EB-6375B5A4A8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PU-CoBrand-Template_Black-Theme_Std-Screen-2</Template>
  <TotalTime>1127</TotalTime>
  <Words>1323</Words>
  <Application>Microsoft Office PowerPoint</Application>
  <PresentationFormat>On-screen Show (4:3)</PresentationFormat>
  <Paragraphs>197</Paragraphs>
  <Slides>18</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Arial</vt:lpstr>
      <vt:lpstr>Wingdings</vt:lpstr>
      <vt:lpstr>Acumin Pro ExtraCondensed</vt:lpstr>
      <vt:lpstr>Acumin Pro Semibold</vt:lpstr>
      <vt:lpstr>Acumin Pro Medium</vt:lpstr>
      <vt:lpstr>Calibri</vt:lpstr>
      <vt:lpstr>United Sans Cd Md</vt:lpstr>
      <vt:lpstr>Acumin Pro</vt:lpstr>
      <vt:lpstr>United Sans Reg Medium</vt:lpstr>
      <vt:lpstr>Acumin Pro SemiCondensed</vt:lpstr>
      <vt:lpstr>Acumin Pro ExtraCondensed Smbd</vt:lpstr>
      <vt:lpstr>Purdue2</vt:lpstr>
      <vt:lpstr>Landscapes and Landmines: Working with community partners</vt:lpstr>
      <vt:lpstr>A beautiful landscape of community engagement…</vt:lpstr>
      <vt:lpstr>What is Community Engagement? </vt:lpstr>
      <vt:lpstr>Landscape or Landmine? </vt:lpstr>
      <vt:lpstr>JMG Implementation Guide</vt:lpstr>
      <vt:lpstr>Core Values of Engagement </vt:lpstr>
      <vt:lpstr>The Art of Building Community Partnerships </vt:lpstr>
      <vt:lpstr>FUNDAMENTAL REASONS TO BUILD RELATIONSHIPS: </vt:lpstr>
      <vt:lpstr>Barriers to community engagement</vt:lpstr>
      <vt:lpstr>Engaging with your Community</vt:lpstr>
      <vt:lpstr>PowerPoint Presentation</vt:lpstr>
      <vt:lpstr>Practice</vt:lpstr>
      <vt:lpstr>HOW DO YOU BUILD RELATIONSHIPS WITH PEOPLE OF DIFFERENT CULTURAL BACKGROUNDS THAN YOUR OWN?</vt:lpstr>
      <vt:lpstr>Sustainability of Methods  of Engagement - </vt:lpstr>
      <vt:lpstr>Landmines in the Landscape of Your Community</vt:lpstr>
      <vt:lpstr>Engaging with your Community</vt:lpstr>
      <vt:lpstr>A beautiful landscape of community engagement…</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Landscapes and Landmines: Working with community partners</dc:title>
  <dc:creator>Orvis, Kathryn S</dc:creator>
  <cp:lastModifiedBy>Orvis, Kathryn S</cp:lastModifiedBy>
  <cp:revision>31</cp:revision>
  <dcterms:created xsi:type="dcterms:W3CDTF">2020-02-21T17:54:35Z</dcterms:created>
  <dcterms:modified xsi:type="dcterms:W3CDTF">2020-02-24T17:22:37Z</dcterms:modified>
</cp:coreProperties>
</file>