
<file path=[Content_Types].xml><?xml version="1.0" encoding="utf-8"?>
<Types xmlns="http://schemas.openxmlformats.org/package/2006/content-types">
  <Default ContentType="application/x-fontdata" Extension="fntdata"/>
  <Default ContentType="image/jpeg" Extension="jpg"/>
  <Default ContentType="image/png" Extension="png"/>
  <Default ContentType="application/vnd.openxmlformats-package.relationships+xml" Extension="rels"/>
  <Default ContentType="application/xml" Extension="xml"/>
  <Override ContentType="application/vnd.openxmlformats-officedocument.presentationml.notesMaster+xml" PartName="/ppt/notesMasters/notesMaster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Proxima Nova"/>
      <p:regular r:id="rId35"/>
      <p:bold r:id="rId36"/>
      <p:italic r:id="rId37"/>
      <p:boldItalic r:id="rId38"/>
    </p:embeddedFont>
    <p:embeddedFont>
      <p:font typeface="Roboto"/>
      <p:regular r:id="rId39"/>
      <p:bold r:id="rId40"/>
      <p:italic r:id="rId41"/>
      <p:boldItalic r:id="rId42"/>
    </p:embeddedFont>
    <p:embeddedFont>
      <p:font typeface="Lobster"/>
      <p:regular r:id="rId43"/>
    </p:embeddedFont>
    <p:embeddedFont>
      <p:font typeface="PT Sans Narrow"/>
      <p:regular r:id="rId44"/>
      <p:bold r:id="rId45"/>
    </p:embeddedFont>
    <p:embeddedFont>
      <p:font typeface="Open Sans"/>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PTSansNarrow-regular.fntdata"/><Relationship Id="rId43" Type="http://schemas.openxmlformats.org/officeDocument/2006/relationships/font" Target="fonts/Lobster-regular.fntdata"/><Relationship Id="rId46" Type="http://schemas.openxmlformats.org/officeDocument/2006/relationships/font" Target="fonts/OpenSans-regular.fntdata"/><Relationship Id="rId45" Type="http://schemas.openxmlformats.org/officeDocument/2006/relationships/font" Target="fonts/PTSansNarrow-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OpenSans-italic.fntdata"/><Relationship Id="rId47" Type="http://schemas.openxmlformats.org/officeDocument/2006/relationships/font" Target="fonts/OpenSans-bold.fntdata"/><Relationship Id="rId49" Type="http://schemas.openxmlformats.org/officeDocument/2006/relationships/font" Target="fonts/OpenSans-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ProximaNova-regular.fntdata"/><Relationship Id="rId34" Type="http://schemas.openxmlformats.org/officeDocument/2006/relationships/slide" Target="slides/slide28.xml"/><Relationship Id="rId37" Type="http://schemas.openxmlformats.org/officeDocument/2006/relationships/font" Target="fonts/ProximaNova-italic.fntdata"/><Relationship Id="rId36" Type="http://schemas.openxmlformats.org/officeDocument/2006/relationships/font" Target="fonts/ProximaNova-bold.fntdata"/><Relationship Id="rId39" Type="http://schemas.openxmlformats.org/officeDocument/2006/relationships/font" Target="fonts/Roboto-regular.fntdata"/><Relationship Id="rId38" Type="http://schemas.openxmlformats.org/officeDocument/2006/relationships/font" Target="fonts/ProximaNova-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ucfoodobserver.com/2015/05/06/a-history-of-school-gardens-and-how-the-model-is-getting-a-boost-today-from-food-corp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e934cf9c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e934cf9c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6282647def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6282647def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Roger-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7e87aaef0d_2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7e87aaef0d_2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7e934cf9c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7e934cf9c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6282647def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6282647def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6282647def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6282647def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7e97e1b1f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7e97e1b1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6282647def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6282647def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Roger-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7e97e1b1f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7e97e1b1f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Tricia and Karyn- One or two sentences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7e97e1b1f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7e97e1b1f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6282647def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6282647def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will speak?</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7e934cf9c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7e934cf9c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7e97e1b1f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7e97e1b1f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7e934cf9c8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7e934cf9c8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7e87aaef0d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7e87aaef0d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7e87aaef0d_2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7e87aaef0d_2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7e934cf9c8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7e934cf9c8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c6f83aa9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c6f83aa9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6282647def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6282647def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Ronnie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c6f83aa91_0_7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c6f83aa9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6282647def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6282647def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7e87aaef0d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e87aaef0d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222222"/>
                </a:solidFill>
                <a:highlight>
                  <a:srgbClr val="F3F1ED"/>
                </a:highlight>
                <a:latin typeface="Georgia"/>
                <a:ea typeface="Georgia"/>
                <a:cs typeface="Georgia"/>
                <a:sym typeface="Georgia"/>
              </a:rPr>
              <a:t>One of the earliest school garden programs in the United States was developed in 1891, at the George Putnam School in Roxbury, Massachusetts. (Today, the nationally recognized Food Project also teaches youth about gardening and urban agriculture in the Roxbury neighborhood of Boston) </a:t>
            </a:r>
            <a:r>
              <a:rPr lang="en" u="sng">
                <a:solidFill>
                  <a:schemeClr val="hlink"/>
                </a:solidFill>
                <a:hlinkClick r:id="rId2"/>
              </a:rPr>
              <a:t>http://ucfoodobserver.com/2015/05/06/a-history-of-school-gardens-and-how-the-model-is-getting-a-boost-today-from-food-corps/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7e87aaef0d_2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e87aaef0d_2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7e87aaef0d_2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7e87aaef0d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7e934cf9c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7e934cf9c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7e934cf9c8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e934cf9c8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7e9375066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7e9375066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9" name="Shape 59"/>
        <p:cNvGrpSpPr/>
        <p:nvPr/>
      </p:nvGrpSpPr>
      <p:grpSpPr>
        <a:xfrm>
          <a:off x="0" y="0"/>
          <a:ext cx="0" cy="0"/>
          <a:chOff x="0" y="0"/>
          <a:chExt cx="0" cy="0"/>
        </a:xfrm>
      </p:grpSpPr>
      <p:cxnSp>
        <p:nvCxnSpPr>
          <p:cNvPr id="60" name="Google Shape;60;p14"/>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61" name="Google Shape;61;p14"/>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62" name="Google Shape;62;p14"/>
          <p:cNvGrpSpPr/>
          <p:nvPr/>
        </p:nvGrpSpPr>
        <p:grpSpPr>
          <a:xfrm>
            <a:off x="1004144" y="1022025"/>
            <a:ext cx="7136668" cy="152400"/>
            <a:chOff x="1346429" y="1011300"/>
            <a:chExt cx="6452100" cy="152400"/>
          </a:xfrm>
        </p:grpSpPr>
        <p:cxnSp>
          <p:nvCxnSpPr>
            <p:cNvPr id="63" name="Google Shape;63;p14"/>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64" name="Google Shape;64;p14"/>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65" name="Google Shape;65;p14"/>
          <p:cNvGrpSpPr/>
          <p:nvPr/>
        </p:nvGrpSpPr>
        <p:grpSpPr>
          <a:xfrm>
            <a:off x="1004151" y="3969100"/>
            <a:ext cx="7136668" cy="152400"/>
            <a:chOff x="1346435" y="3969088"/>
            <a:chExt cx="6452100" cy="152400"/>
          </a:xfrm>
        </p:grpSpPr>
        <p:cxnSp>
          <p:nvCxnSpPr>
            <p:cNvPr id="66" name="Google Shape;66;p14"/>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67" name="Google Shape;67;p14"/>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68" name="Google Shape;68;p14"/>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69" name="Google Shape;69;p14"/>
          <p:cNvSpPr txBox="1"/>
          <p:nvPr>
            <p:ph idx="1" type="subTitle"/>
          </p:nvPr>
        </p:nvSpPr>
        <p:spPr>
          <a:xfrm>
            <a:off x="729627" y="2182300"/>
            <a:ext cx="7688100" cy="541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Font typeface="Arial"/>
              <a:buAutoNum type="arabicPeriod"/>
              <a:defRPr sz="2400"/>
            </a:lvl1pPr>
            <a:lvl2pPr lvl="1" rtl="0" algn="ctr">
              <a:spcBef>
                <a:spcPts val="0"/>
              </a:spcBef>
              <a:spcAft>
                <a:spcPts val="0"/>
              </a:spcAft>
              <a:buClr>
                <a:srgbClr val="000000"/>
              </a:buClr>
              <a:buSzPts val="1100"/>
              <a:buFont typeface="Arial"/>
              <a:buAutoNum type="arabicPeriod"/>
              <a:defRPr sz="1100">
                <a:solidFill>
                  <a:srgbClr val="000000"/>
                </a:solidFill>
                <a:latin typeface="Arial"/>
                <a:ea typeface="Arial"/>
                <a:cs typeface="Arial"/>
                <a:sym typeface="Arial"/>
              </a:defRPr>
            </a:lvl2pPr>
            <a:lvl3pPr lvl="2" rtl="0" algn="ctr">
              <a:lnSpc>
                <a:spcPct val="100000"/>
              </a:lnSpc>
              <a:spcBef>
                <a:spcPts val="0"/>
              </a:spcBef>
              <a:spcAft>
                <a:spcPts val="0"/>
              </a:spcAft>
              <a:buClr>
                <a:srgbClr val="000000"/>
              </a:buClr>
              <a:buSzPts val="1100"/>
              <a:buFont typeface="Arial"/>
              <a:buAutoNum type="romanLcPeriod"/>
              <a:defRPr sz="2400"/>
            </a:lvl3pPr>
            <a:lvl4pPr lvl="3" rtl="0" algn="ctr">
              <a:lnSpc>
                <a:spcPct val="100000"/>
              </a:lnSpc>
              <a:spcBef>
                <a:spcPts val="0"/>
              </a:spcBef>
              <a:spcAft>
                <a:spcPts val="0"/>
              </a:spcAft>
              <a:buClr>
                <a:srgbClr val="000000"/>
              </a:buClr>
              <a:buSzPts val="1100"/>
              <a:buFont typeface="Arial"/>
              <a:buAutoNum type="arabicPeriod"/>
              <a:defRPr sz="2400"/>
            </a:lvl4pPr>
            <a:lvl5pPr lvl="4" rtl="0" algn="ctr">
              <a:lnSpc>
                <a:spcPct val="100000"/>
              </a:lnSpc>
              <a:spcBef>
                <a:spcPts val="0"/>
              </a:spcBef>
              <a:spcAft>
                <a:spcPts val="0"/>
              </a:spcAft>
              <a:buClr>
                <a:srgbClr val="000000"/>
              </a:buClr>
              <a:buSzPts val="1100"/>
              <a:buFont typeface="Arial"/>
              <a:buAutoNum type="alphaLcPeriod"/>
              <a:defRPr sz="2400"/>
            </a:lvl5pPr>
            <a:lvl6pPr lvl="5" rtl="0" algn="ctr">
              <a:lnSpc>
                <a:spcPct val="100000"/>
              </a:lnSpc>
              <a:spcBef>
                <a:spcPts val="0"/>
              </a:spcBef>
              <a:spcAft>
                <a:spcPts val="0"/>
              </a:spcAft>
              <a:buClr>
                <a:srgbClr val="000000"/>
              </a:buClr>
              <a:buSzPts val="1100"/>
              <a:buFont typeface="Arial"/>
              <a:buAutoNum type="romanLcPeriod"/>
              <a:defRPr sz="2400"/>
            </a:lvl6pPr>
            <a:lvl7pPr lvl="6" rtl="0" algn="ctr">
              <a:lnSpc>
                <a:spcPct val="100000"/>
              </a:lnSpc>
              <a:spcBef>
                <a:spcPts val="0"/>
              </a:spcBef>
              <a:spcAft>
                <a:spcPts val="0"/>
              </a:spcAft>
              <a:buClr>
                <a:srgbClr val="000000"/>
              </a:buClr>
              <a:buSzPts val="1100"/>
              <a:buFont typeface="Arial"/>
              <a:buAutoNum type="arabicPeriod"/>
              <a:defRPr sz="2400"/>
            </a:lvl7pPr>
            <a:lvl8pPr lvl="7" rtl="0" algn="ctr">
              <a:lnSpc>
                <a:spcPct val="100000"/>
              </a:lnSpc>
              <a:spcBef>
                <a:spcPts val="0"/>
              </a:spcBef>
              <a:spcAft>
                <a:spcPts val="0"/>
              </a:spcAft>
              <a:buClr>
                <a:srgbClr val="000000"/>
              </a:buClr>
              <a:buSzPts val="1100"/>
              <a:buFont typeface="Arial"/>
              <a:buAutoNum type="alphaLcPeriod"/>
              <a:defRPr sz="2400"/>
            </a:lvl8pPr>
            <a:lvl9pPr lvl="8" rtl="0" algn="ctr">
              <a:lnSpc>
                <a:spcPct val="100000"/>
              </a:lnSpc>
              <a:spcBef>
                <a:spcPts val="0"/>
              </a:spcBef>
              <a:spcAft>
                <a:spcPts val="0"/>
              </a:spcAft>
              <a:buClr>
                <a:srgbClr val="000000"/>
              </a:buClr>
              <a:buSzPts val="1100"/>
              <a:buFont typeface="Arial"/>
              <a:buAutoNum type="romanLcPeriod"/>
              <a:defRPr sz="2400"/>
            </a:lvl9pPr>
          </a:lstStyle>
          <a:p/>
        </p:txBody>
      </p:sp>
      <p:sp>
        <p:nvSpPr>
          <p:cNvPr id="70" name="Google Shape;70;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1" name="Shape 71"/>
        <p:cNvGrpSpPr/>
        <p:nvPr/>
      </p:nvGrpSpPr>
      <p:grpSpPr>
        <a:xfrm>
          <a:off x="0" y="0"/>
          <a:ext cx="0" cy="0"/>
          <a:chOff x="0" y="0"/>
          <a:chExt cx="0" cy="0"/>
        </a:xfrm>
      </p:grpSpPr>
      <p:sp>
        <p:nvSpPr>
          <p:cNvPr id="72" name="Google Shape;72;p15"/>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a:lvl1pPr>
            <a:lvl2pPr lvl="1" rtl="0" algn="ctr">
              <a:spcBef>
                <a:spcPts val="0"/>
              </a:spcBef>
              <a:spcAft>
                <a:spcPts val="0"/>
              </a:spcAft>
              <a:buSzPts val="3600"/>
              <a:buNone/>
              <a:defRPr/>
            </a:lvl2pPr>
            <a:lvl3pPr lvl="2" rtl="0" algn="ctr">
              <a:spcBef>
                <a:spcPts val="0"/>
              </a:spcBef>
              <a:spcAft>
                <a:spcPts val="0"/>
              </a:spcAft>
              <a:buSzPts val="3600"/>
              <a:buNone/>
              <a:defRPr/>
            </a:lvl3pPr>
            <a:lvl4pPr lvl="3" rtl="0" algn="ctr">
              <a:spcBef>
                <a:spcPts val="0"/>
              </a:spcBef>
              <a:spcAft>
                <a:spcPts val="0"/>
              </a:spcAft>
              <a:buSzPts val="3600"/>
              <a:buNone/>
              <a:defRPr/>
            </a:lvl4pPr>
            <a:lvl5pPr lvl="4" rtl="0" algn="ctr">
              <a:spcBef>
                <a:spcPts val="0"/>
              </a:spcBef>
              <a:spcAft>
                <a:spcPts val="0"/>
              </a:spcAft>
              <a:buSzPts val="3600"/>
              <a:buNone/>
              <a:defRPr/>
            </a:lvl5pPr>
            <a:lvl6pPr lvl="5" rtl="0" algn="ctr">
              <a:spcBef>
                <a:spcPts val="0"/>
              </a:spcBef>
              <a:spcAft>
                <a:spcPts val="0"/>
              </a:spcAft>
              <a:buSzPts val="3600"/>
              <a:buNone/>
              <a:defRPr/>
            </a:lvl6pPr>
            <a:lvl7pPr lvl="6" rtl="0" algn="ctr">
              <a:spcBef>
                <a:spcPts val="0"/>
              </a:spcBef>
              <a:spcAft>
                <a:spcPts val="0"/>
              </a:spcAft>
              <a:buSzPts val="3600"/>
              <a:buNone/>
              <a:defRPr/>
            </a:lvl7pPr>
            <a:lvl8pPr lvl="7" rtl="0" algn="ctr">
              <a:spcBef>
                <a:spcPts val="0"/>
              </a:spcBef>
              <a:spcAft>
                <a:spcPts val="0"/>
              </a:spcAft>
              <a:buSzPts val="3600"/>
              <a:buNone/>
              <a:defRPr/>
            </a:lvl8pPr>
            <a:lvl9pPr lvl="8" rtl="0" algn="ctr">
              <a:spcBef>
                <a:spcPts val="0"/>
              </a:spcBef>
              <a:spcAft>
                <a:spcPts val="0"/>
              </a:spcAft>
              <a:buSzPts val="3600"/>
              <a:buNone/>
              <a:defRPr/>
            </a:lvl9pPr>
          </a:lstStyle>
          <a:p/>
        </p:txBody>
      </p:sp>
      <p:sp>
        <p:nvSpPr>
          <p:cNvPr id="74" name="Google Shape;7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5" name="Shape 75"/>
        <p:cNvGrpSpPr/>
        <p:nvPr/>
      </p:nvGrpSpPr>
      <p:grpSpPr>
        <a:xfrm>
          <a:off x="0" y="0"/>
          <a:ext cx="0" cy="0"/>
          <a:chOff x="0" y="0"/>
          <a:chExt cx="0" cy="0"/>
        </a:xfrm>
      </p:grpSpPr>
      <p:sp>
        <p:nvSpPr>
          <p:cNvPr id="76" name="Google Shape;76;p16"/>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8" name="Google Shape;78;p1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9" name="Google Shape;7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80" name="Shape 80"/>
        <p:cNvGrpSpPr/>
        <p:nvPr/>
      </p:nvGrpSpPr>
      <p:grpSpPr>
        <a:xfrm>
          <a:off x="0" y="0"/>
          <a:ext cx="0" cy="0"/>
          <a:chOff x="0" y="0"/>
          <a:chExt cx="0" cy="0"/>
        </a:xfrm>
      </p:grpSpPr>
      <p:sp>
        <p:nvSpPr>
          <p:cNvPr id="81" name="Google Shape;81;p1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82" name="Google Shape;82;p17"/>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3" name="Google Shape;83;p17"/>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4" name="Google Shape;84;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87" name="Google Shape;87;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8" name="Shape 88"/>
        <p:cNvGrpSpPr/>
        <p:nvPr/>
      </p:nvGrpSpPr>
      <p:grpSpPr>
        <a:xfrm>
          <a:off x="0" y="0"/>
          <a:ext cx="0" cy="0"/>
          <a:chOff x="0" y="0"/>
          <a:chExt cx="0" cy="0"/>
        </a:xfrm>
      </p:grpSpPr>
      <p:sp>
        <p:nvSpPr>
          <p:cNvPr id="89" name="Google Shape;89;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0" name="Google Shape;90;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1" name="Google Shape;9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92" name="Shape 92"/>
        <p:cNvGrpSpPr/>
        <p:nvPr/>
      </p:nvGrpSpPr>
      <p:grpSpPr>
        <a:xfrm>
          <a:off x="0" y="0"/>
          <a:ext cx="0" cy="0"/>
          <a:chOff x="0" y="0"/>
          <a:chExt cx="0" cy="0"/>
        </a:xfrm>
      </p:grpSpPr>
      <p:sp>
        <p:nvSpPr>
          <p:cNvPr id="93" name="Google Shape;93;p20"/>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5400"/>
              <a:buNone/>
              <a:defRPr b="0" sz="5400">
                <a:solidFill>
                  <a:schemeClr val="dk2"/>
                </a:solidFill>
              </a:defRPr>
            </a:lvl1pPr>
            <a:lvl2pPr lvl="1" rtl="0">
              <a:spcBef>
                <a:spcPts val="0"/>
              </a:spcBef>
              <a:spcAft>
                <a:spcPts val="0"/>
              </a:spcAft>
              <a:buClr>
                <a:schemeClr val="dk2"/>
              </a:buClr>
              <a:buSzPts val="5400"/>
              <a:buNone/>
              <a:defRPr b="0" sz="5400">
                <a:solidFill>
                  <a:schemeClr val="dk2"/>
                </a:solidFill>
              </a:defRPr>
            </a:lvl2pPr>
            <a:lvl3pPr lvl="2" rtl="0">
              <a:spcBef>
                <a:spcPts val="0"/>
              </a:spcBef>
              <a:spcAft>
                <a:spcPts val="0"/>
              </a:spcAft>
              <a:buClr>
                <a:schemeClr val="dk2"/>
              </a:buClr>
              <a:buSzPts val="5400"/>
              <a:buNone/>
              <a:defRPr b="0" sz="5400">
                <a:solidFill>
                  <a:schemeClr val="dk2"/>
                </a:solidFill>
              </a:defRPr>
            </a:lvl3pPr>
            <a:lvl4pPr lvl="3" rtl="0">
              <a:spcBef>
                <a:spcPts val="0"/>
              </a:spcBef>
              <a:spcAft>
                <a:spcPts val="0"/>
              </a:spcAft>
              <a:buClr>
                <a:schemeClr val="dk2"/>
              </a:buClr>
              <a:buSzPts val="5400"/>
              <a:buNone/>
              <a:defRPr b="0" sz="5400">
                <a:solidFill>
                  <a:schemeClr val="dk2"/>
                </a:solidFill>
              </a:defRPr>
            </a:lvl4pPr>
            <a:lvl5pPr lvl="4" rtl="0">
              <a:spcBef>
                <a:spcPts val="0"/>
              </a:spcBef>
              <a:spcAft>
                <a:spcPts val="0"/>
              </a:spcAft>
              <a:buClr>
                <a:schemeClr val="dk2"/>
              </a:buClr>
              <a:buSzPts val="5400"/>
              <a:buNone/>
              <a:defRPr b="0" sz="5400">
                <a:solidFill>
                  <a:schemeClr val="dk2"/>
                </a:solidFill>
              </a:defRPr>
            </a:lvl5pPr>
            <a:lvl6pPr lvl="5" rtl="0">
              <a:spcBef>
                <a:spcPts val="0"/>
              </a:spcBef>
              <a:spcAft>
                <a:spcPts val="0"/>
              </a:spcAft>
              <a:buClr>
                <a:schemeClr val="dk2"/>
              </a:buClr>
              <a:buSzPts val="5400"/>
              <a:buNone/>
              <a:defRPr b="0" sz="5400">
                <a:solidFill>
                  <a:schemeClr val="dk2"/>
                </a:solidFill>
              </a:defRPr>
            </a:lvl6pPr>
            <a:lvl7pPr lvl="6" rtl="0">
              <a:spcBef>
                <a:spcPts val="0"/>
              </a:spcBef>
              <a:spcAft>
                <a:spcPts val="0"/>
              </a:spcAft>
              <a:buClr>
                <a:schemeClr val="dk2"/>
              </a:buClr>
              <a:buSzPts val="5400"/>
              <a:buNone/>
              <a:defRPr b="0" sz="5400">
                <a:solidFill>
                  <a:schemeClr val="dk2"/>
                </a:solidFill>
              </a:defRPr>
            </a:lvl7pPr>
            <a:lvl8pPr lvl="7" rtl="0">
              <a:spcBef>
                <a:spcPts val="0"/>
              </a:spcBef>
              <a:spcAft>
                <a:spcPts val="0"/>
              </a:spcAft>
              <a:buClr>
                <a:schemeClr val="dk2"/>
              </a:buClr>
              <a:buSzPts val="5400"/>
              <a:buNone/>
              <a:defRPr b="0" sz="5400">
                <a:solidFill>
                  <a:schemeClr val="dk2"/>
                </a:solidFill>
              </a:defRPr>
            </a:lvl8pPr>
            <a:lvl9pPr lvl="8" rtl="0">
              <a:spcBef>
                <a:spcPts val="0"/>
              </a:spcBef>
              <a:spcAft>
                <a:spcPts val="0"/>
              </a:spcAft>
              <a:buClr>
                <a:schemeClr val="dk2"/>
              </a:buClr>
              <a:buSzPts val="5400"/>
              <a:buNone/>
              <a:defRPr b="0" sz="5400">
                <a:solidFill>
                  <a:schemeClr val="dk2"/>
                </a:solidFill>
              </a:defRPr>
            </a:lvl9pPr>
          </a:lstStyle>
          <a:p/>
        </p:txBody>
      </p:sp>
      <p:sp>
        <p:nvSpPr>
          <p:cNvPr id="94" name="Google Shape;9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1"/>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98" name="Google Shape;98;p21"/>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9" name="Google Shape;99;p21"/>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0" name="Google Shape;100;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01" name="Google Shape;101;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2" name="Shape 102"/>
        <p:cNvGrpSpPr/>
        <p:nvPr/>
      </p:nvGrpSpPr>
      <p:grpSpPr>
        <a:xfrm>
          <a:off x="0" y="0"/>
          <a:ext cx="0" cy="0"/>
          <a:chOff x="0" y="0"/>
          <a:chExt cx="0" cy="0"/>
        </a:xfrm>
      </p:grpSpPr>
      <p:sp>
        <p:nvSpPr>
          <p:cNvPr id="103" name="Google Shape;103;p22"/>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104" name="Google Shape;104;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5" name="Shape 105"/>
        <p:cNvGrpSpPr/>
        <p:nvPr/>
      </p:nvGrpSpPr>
      <p:grpSpPr>
        <a:xfrm>
          <a:off x="0" y="0"/>
          <a:ext cx="0" cy="0"/>
          <a:chOff x="0" y="0"/>
          <a:chExt cx="0" cy="0"/>
        </a:xfrm>
      </p:grpSpPr>
      <p:sp>
        <p:nvSpPr>
          <p:cNvPr id="106" name="Google Shape;106;p23"/>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3"/>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13000"/>
              <a:buNone/>
              <a:defRPr sz="13000">
                <a:solidFill>
                  <a:schemeClr val="accent3"/>
                </a:solidFill>
              </a:defRPr>
            </a:lvl1pPr>
            <a:lvl2pPr lvl="1" rtl="0" algn="ctr">
              <a:spcBef>
                <a:spcPts val="0"/>
              </a:spcBef>
              <a:spcAft>
                <a:spcPts val="0"/>
              </a:spcAft>
              <a:buClr>
                <a:schemeClr val="accent3"/>
              </a:buClr>
              <a:buSzPts val="13000"/>
              <a:buNone/>
              <a:defRPr sz="13000">
                <a:solidFill>
                  <a:schemeClr val="accent3"/>
                </a:solidFill>
              </a:defRPr>
            </a:lvl2pPr>
            <a:lvl3pPr lvl="2" rtl="0" algn="ctr">
              <a:spcBef>
                <a:spcPts val="0"/>
              </a:spcBef>
              <a:spcAft>
                <a:spcPts val="0"/>
              </a:spcAft>
              <a:buClr>
                <a:schemeClr val="accent3"/>
              </a:buClr>
              <a:buSzPts val="13000"/>
              <a:buNone/>
              <a:defRPr sz="13000">
                <a:solidFill>
                  <a:schemeClr val="accent3"/>
                </a:solidFill>
              </a:defRPr>
            </a:lvl3pPr>
            <a:lvl4pPr lvl="3" rtl="0" algn="ctr">
              <a:spcBef>
                <a:spcPts val="0"/>
              </a:spcBef>
              <a:spcAft>
                <a:spcPts val="0"/>
              </a:spcAft>
              <a:buClr>
                <a:schemeClr val="accent3"/>
              </a:buClr>
              <a:buSzPts val="13000"/>
              <a:buNone/>
              <a:defRPr sz="13000">
                <a:solidFill>
                  <a:schemeClr val="accent3"/>
                </a:solidFill>
              </a:defRPr>
            </a:lvl4pPr>
            <a:lvl5pPr lvl="4" rtl="0" algn="ctr">
              <a:spcBef>
                <a:spcPts val="0"/>
              </a:spcBef>
              <a:spcAft>
                <a:spcPts val="0"/>
              </a:spcAft>
              <a:buClr>
                <a:schemeClr val="accent3"/>
              </a:buClr>
              <a:buSzPts val="13000"/>
              <a:buNone/>
              <a:defRPr sz="13000">
                <a:solidFill>
                  <a:schemeClr val="accent3"/>
                </a:solidFill>
              </a:defRPr>
            </a:lvl5pPr>
            <a:lvl6pPr lvl="5" rtl="0" algn="ctr">
              <a:spcBef>
                <a:spcPts val="0"/>
              </a:spcBef>
              <a:spcAft>
                <a:spcPts val="0"/>
              </a:spcAft>
              <a:buClr>
                <a:schemeClr val="accent3"/>
              </a:buClr>
              <a:buSzPts val="13000"/>
              <a:buNone/>
              <a:defRPr sz="13000">
                <a:solidFill>
                  <a:schemeClr val="accent3"/>
                </a:solidFill>
              </a:defRPr>
            </a:lvl6pPr>
            <a:lvl7pPr lvl="6" rtl="0" algn="ctr">
              <a:spcBef>
                <a:spcPts val="0"/>
              </a:spcBef>
              <a:spcAft>
                <a:spcPts val="0"/>
              </a:spcAft>
              <a:buClr>
                <a:schemeClr val="accent3"/>
              </a:buClr>
              <a:buSzPts val="13000"/>
              <a:buNone/>
              <a:defRPr sz="13000">
                <a:solidFill>
                  <a:schemeClr val="accent3"/>
                </a:solidFill>
              </a:defRPr>
            </a:lvl7pPr>
            <a:lvl8pPr lvl="7" rtl="0" algn="ctr">
              <a:spcBef>
                <a:spcPts val="0"/>
              </a:spcBef>
              <a:spcAft>
                <a:spcPts val="0"/>
              </a:spcAft>
              <a:buClr>
                <a:schemeClr val="accent3"/>
              </a:buClr>
              <a:buSzPts val="13000"/>
              <a:buNone/>
              <a:defRPr sz="13000">
                <a:solidFill>
                  <a:schemeClr val="accent3"/>
                </a:solidFill>
              </a:defRPr>
            </a:lvl8pPr>
            <a:lvl9pPr lvl="8" rtl="0" algn="ctr">
              <a:spcBef>
                <a:spcPts val="0"/>
              </a:spcBef>
              <a:spcAft>
                <a:spcPts val="0"/>
              </a:spcAft>
              <a:buClr>
                <a:schemeClr val="accent3"/>
              </a:buClr>
              <a:buSzPts val="13000"/>
              <a:buNone/>
              <a:defRPr sz="13000">
                <a:solidFill>
                  <a:schemeClr val="accent3"/>
                </a:solidFill>
              </a:defRPr>
            </a:lvl9pPr>
          </a:lstStyle>
          <a:p>
            <a:r>
              <a:t>xx%</a:t>
            </a:r>
          </a:p>
        </p:txBody>
      </p:sp>
      <p:sp>
        <p:nvSpPr>
          <p:cNvPr id="108" name="Google Shape;108;p23"/>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9" name="Google Shape;109;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0" name="Shape 110"/>
        <p:cNvGrpSpPr/>
        <p:nvPr/>
      </p:nvGrpSpPr>
      <p:grpSpPr>
        <a:xfrm>
          <a:off x="0" y="0"/>
          <a:ext cx="0" cy="0"/>
          <a:chOff x="0" y="0"/>
          <a:chExt cx="0" cy="0"/>
        </a:xfrm>
      </p:grpSpPr>
      <p:sp>
        <p:nvSpPr>
          <p:cNvPr id="111" name="Google Shape;11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rgbClr val="FFF2C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rgbClr val="FFF2CC"/>
        </a:solidFill>
      </p:bgPr>
    </p:bg>
    <p:spTree>
      <p:nvGrpSpPr>
        <p:cNvPr id="55" name="Shape 55"/>
        <p:cNvGrpSpPr/>
        <p:nvPr/>
      </p:nvGrpSpPr>
      <p:grpSpPr>
        <a:xfrm>
          <a:off x="0" y="0"/>
          <a:ext cx="0" cy="0"/>
          <a:chOff x="0" y="0"/>
          <a:chExt cx="0" cy="0"/>
        </a:xfrm>
      </p:grpSpPr>
      <p:sp>
        <p:nvSpPr>
          <p:cNvPr id="56" name="Google Shape;56;p13"/>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57" name="Google Shape;57;p13"/>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58" name="Google Shape;58;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Open Sans"/>
                <a:ea typeface="Open Sans"/>
                <a:cs typeface="Open Sans"/>
                <a:sym typeface="Open Sans"/>
              </a:defRPr>
            </a:lvl1pPr>
            <a:lvl2pPr lvl="1" rtl="0" algn="r">
              <a:buNone/>
              <a:defRPr sz="1000">
                <a:solidFill>
                  <a:schemeClr val="dk2"/>
                </a:solidFill>
                <a:latin typeface="Open Sans"/>
                <a:ea typeface="Open Sans"/>
                <a:cs typeface="Open Sans"/>
                <a:sym typeface="Open Sans"/>
              </a:defRPr>
            </a:lvl2pPr>
            <a:lvl3pPr lvl="2" rtl="0" algn="r">
              <a:buNone/>
              <a:defRPr sz="1000">
                <a:solidFill>
                  <a:schemeClr val="dk2"/>
                </a:solidFill>
                <a:latin typeface="Open Sans"/>
                <a:ea typeface="Open Sans"/>
                <a:cs typeface="Open Sans"/>
                <a:sym typeface="Open Sans"/>
              </a:defRPr>
            </a:lvl3pPr>
            <a:lvl4pPr lvl="3" rtl="0" algn="r">
              <a:buNone/>
              <a:defRPr sz="1000">
                <a:solidFill>
                  <a:schemeClr val="dk2"/>
                </a:solidFill>
                <a:latin typeface="Open Sans"/>
                <a:ea typeface="Open Sans"/>
                <a:cs typeface="Open Sans"/>
                <a:sym typeface="Open Sans"/>
              </a:defRPr>
            </a:lvl4pPr>
            <a:lvl5pPr lvl="4" rtl="0" algn="r">
              <a:buNone/>
              <a:defRPr sz="1000">
                <a:solidFill>
                  <a:schemeClr val="dk2"/>
                </a:solidFill>
                <a:latin typeface="Open Sans"/>
                <a:ea typeface="Open Sans"/>
                <a:cs typeface="Open Sans"/>
                <a:sym typeface="Open Sans"/>
              </a:defRPr>
            </a:lvl5pPr>
            <a:lvl6pPr lvl="5" rtl="0" algn="r">
              <a:buNone/>
              <a:defRPr sz="1000">
                <a:solidFill>
                  <a:schemeClr val="dk2"/>
                </a:solidFill>
                <a:latin typeface="Open Sans"/>
                <a:ea typeface="Open Sans"/>
                <a:cs typeface="Open Sans"/>
                <a:sym typeface="Open Sans"/>
              </a:defRPr>
            </a:lvl6pPr>
            <a:lvl7pPr lvl="6" rtl="0" algn="r">
              <a:buNone/>
              <a:defRPr sz="1000">
                <a:solidFill>
                  <a:schemeClr val="dk2"/>
                </a:solidFill>
                <a:latin typeface="Open Sans"/>
                <a:ea typeface="Open Sans"/>
                <a:cs typeface="Open Sans"/>
                <a:sym typeface="Open Sans"/>
              </a:defRPr>
            </a:lvl7pPr>
            <a:lvl8pPr lvl="7" rtl="0" algn="r">
              <a:buNone/>
              <a:defRPr sz="1000">
                <a:solidFill>
                  <a:schemeClr val="dk2"/>
                </a:solidFill>
                <a:latin typeface="Open Sans"/>
                <a:ea typeface="Open Sans"/>
                <a:cs typeface="Open Sans"/>
                <a:sym typeface="Open Sans"/>
              </a:defRPr>
            </a:lvl8pPr>
            <a:lvl9pPr lvl="8" rtl="0"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mc:Choice Requires="p14">
      <p:transition spd="slow" p14:dur="2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6.jpg"/><Relationship Id="rId4" Type="http://schemas.openxmlformats.org/officeDocument/2006/relationships/hyperlink" Target="http://www.rasmussen.edu/degrees/education/blog/gardening-for-kids-benefit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1.jpg"/><Relationship Id="rId4" Type="http://schemas.openxmlformats.org/officeDocument/2006/relationships/image" Target="../media/image14.jpg"/><Relationship Id="rId5" Type="http://schemas.openxmlformats.org/officeDocument/2006/relationships/hyperlink" Target="http://jmgkids.us/" TargetMode="External"/><Relationship Id="rId6"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31.png"/><Relationship Id="rId5" Type="http://schemas.openxmlformats.org/officeDocument/2006/relationships/image" Target="../media/image18.png"/><Relationship Id="rId6"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4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3.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1.jpg"/><Relationship Id="rId4" Type="http://schemas.openxmlformats.org/officeDocument/2006/relationships/image" Target="../media/image19.png"/><Relationship Id="rId5"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hyperlink" Target="https://www.facebook.com/YHEPClarkCounty/" TargetMode="External"/><Relationship Id="rId4" Type="http://schemas.openxmlformats.org/officeDocument/2006/relationships/image" Target="../media/image37.png"/><Relationship Id="rId10" Type="http://schemas.openxmlformats.org/officeDocument/2006/relationships/image" Target="../media/image23.png"/><Relationship Id="rId9" Type="http://schemas.openxmlformats.org/officeDocument/2006/relationships/hyperlink" Target="https://twitter.com/YHEPClarkCounty" TargetMode="External"/><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hyperlink" Target="https://www.instagram.com/youthhorticulture/" TargetMode="External"/><Relationship Id="rId8" Type="http://schemas.openxmlformats.org/officeDocument/2006/relationships/hyperlink" Target="https://www.instagram.com/youthhorticultur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40.jpg"/><Relationship Id="rId5" Type="http://schemas.openxmlformats.org/officeDocument/2006/relationships/image" Target="../media/image4.jpg"/><Relationship Id="rId6"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hyperlink" Target="https://communityofgardens.si.edu/exhibits/show/historycommunitygardens/schoolgardens" TargetMode="External"/><Relationship Id="rId5"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25"/>
          <p:cNvSpPr txBox="1"/>
          <p:nvPr>
            <p:ph type="ctrTitle"/>
          </p:nvPr>
        </p:nvSpPr>
        <p:spPr>
          <a:xfrm>
            <a:off x="277800" y="419550"/>
            <a:ext cx="8740800" cy="103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solidFill>
                  <a:srgbClr val="38761D"/>
                </a:solidFill>
                <a:latin typeface="Arial"/>
                <a:ea typeface="Arial"/>
                <a:cs typeface="Arial"/>
                <a:sym typeface="Arial"/>
              </a:rPr>
              <a:t>Youth Horticulture Education Program:</a:t>
            </a:r>
            <a:endParaRPr b="1" sz="3600">
              <a:solidFill>
                <a:srgbClr val="38761D"/>
              </a:solidFill>
              <a:latin typeface="Arial"/>
              <a:ea typeface="Arial"/>
              <a:cs typeface="Arial"/>
              <a:sym typeface="Arial"/>
            </a:endParaRPr>
          </a:p>
        </p:txBody>
      </p:sp>
      <p:sp>
        <p:nvSpPr>
          <p:cNvPr id="117" name="Google Shape;117;p25"/>
          <p:cNvSpPr txBox="1"/>
          <p:nvPr/>
        </p:nvSpPr>
        <p:spPr>
          <a:xfrm>
            <a:off x="1152450" y="1453050"/>
            <a:ext cx="6839100" cy="120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accent5"/>
                </a:solidFill>
                <a:latin typeface="Proxima Nova"/>
                <a:ea typeface="Proxima Nova"/>
                <a:cs typeface="Proxima Nova"/>
                <a:sym typeface="Proxima Nova"/>
              </a:rPr>
              <a:t>Promoting Plant Science Education in Southern Nevada </a:t>
            </a:r>
            <a:endParaRPr b="1" sz="3600">
              <a:solidFill>
                <a:schemeClr val="accent5"/>
              </a:solidFill>
              <a:latin typeface="Proxima Nova"/>
              <a:ea typeface="Proxima Nova"/>
              <a:cs typeface="Proxima Nova"/>
              <a:sym typeface="Proxima Nova"/>
            </a:endParaRPr>
          </a:p>
        </p:txBody>
      </p:sp>
      <p:pic>
        <p:nvPicPr>
          <p:cNvPr id="118" name="Google Shape;118;p25"/>
          <p:cNvPicPr preferRelativeResize="0"/>
          <p:nvPr/>
        </p:nvPicPr>
        <p:blipFill>
          <a:blip r:embed="rId3">
            <a:alphaModFix/>
          </a:blip>
          <a:stretch>
            <a:fillRect/>
          </a:stretch>
        </p:blipFill>
        <p:spPr>
          <a:xfrm>
            <a:off x="3384325" y="3027000"/>
            <a:ext cx="2375350" cy="1920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 a STRATEGIC PLAN</a:t>
            </a:r>
            <a:endParaRPr/>
          </a:p>
        </p:txBody>
      </p:sp>
      <p:sp>
        <p:nvSpPr>
          <p:cNvPr id="194" name="Google Shape;194;p34"/>
          <p:cNvSpPr txBox="1"/>
          <p:nvPr>
            <p:ph idx="1" type="body"/>
          </p:nvPr>
        </p:nvSpPr>
        <p:spPr>
          <a:xfrm>
            <a:off x="2541025" y="1257175"/>
            <a:ext cx="38823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A six step approach:</a:t>
            </a:r>
            <a:endParaRPr sz="2400"/>
          </a:p>
          <a:p>
            <a:pPr indent="-381000" lvl="0" marL="457200" rtl="0" algn="l">
              <a:spcBef>
                <a:spcPts val="1600"/>
              </a:spcBef>
              <a:spcAft>
                <a:spcPts val="0"/>
              </a:spcAft>
              <a:buSzPts val="2400"/>
              <a:buAutoNum type="arabicPeriod"/>
            </a:pPr>
            <a:r>
              <a:rPr lang="en" sz="2400"/>
              <a:t>Clarify vision</a:t>
            </a:r>
            <a:endParaRPr sz="2400"/>
          </a:p>
          <a:p>
            <a:pPr indent="-381000" lvl="0" marL="457200" rtl="0" algn="l">
              <a:spcBef>
                <a:spcPts val="0"/>
              </a:spcBef>
              <a:spcAft>
                <a:spcPts val="0"/>
              </a:spcAft>
              <a:buSzPts val="2400"/>
              <a:buAutoNum type="arabicPeriod"/>
            </a:pPr>
            <a:r>
              <a:rPr lang="en" sz="2400"/>
              <a:t>Formulate strategy</a:t>
            </a:r>
            <a:endParaRPr sz="2400"/>
          </a:p>
          <a:p>
            <a:pPr indent="-381000" lvl="0" marL="457200" rtl="0" algn="l">
              <a:spcBef>
                <a:spcPts val="0"/>
              </a:spcBef>
              <a:spcAft>
                <a:spcPts val="0"/>
              </a:spcAft>
              <a:buSzPts val="2400"/>
              <a:buAutoNum type="arabicPeriod"/>
            </a:pPr>
            <a:r>
              <a:rPr lang="en" sz="2400"/>
              <a:t>Team Diversity</a:t>
            </a:r>
            <a:endParaRPr sz="2400"/>
          </a:p>
          <a:p>
            <a:pPr indent="-381000" lvl="0" marL="457200" rtl="0" algn="l">
              <a:spcBef>
                <a:spcPts val="0"/>
              </a:spcBef>
              <a:spcAft>
                <a:spcPts val="0"/>
              </a:spcAft>
              <a:buSzPts val="2400"/>
              <a:buAutoNum type="arabicPeriod"/>
            </a:pPr>
            <a:r>
              <a:rPr lang="en" sz="2400"/>
              <a:t>Implement</a:t>
            </a:r>
            <a:endParaRPr sz="2400"/>
          </a:p>
          <a:p>
            <a:pPr indent="-381000" lvl="0" marL="457200" rtl="0" algn="l">
              <a:spcBef>
                <a:spcPts val="0"/>
              </a:spcBef>
              <a:spcAft>
                <a:spcPts val="0"/>
              </a:spcAft>
              <a:buSzPts val="2400"/>
              <a:buAutoNum type="arabicPeriod"/>
            </a:pPr>
            <a:r>
              <a:rPr lang="en" sz="2400"/>
              <a:t>Evaluate</a:t>
            </a:r>
            <a:endParaRPr sz="2400"/>
          </a:p>
          <a:p>
            <a:pPr indent="-381000" lvl="0" marL="457200" rtl="0" algn="l">
              <a:spcBef>
                <a:spcPts val="0"/>
              </a:spcBef>
              <a:spcAft>
                <a:spcPts val="0"/>
              </a:spcAft>
              <a:buSzPts val="2400"/>
              <a:buAutoNum type="arabicPeriod"/>
            </a:pPr>
            <a:r>
              <a:rPr lang="en" sz="2400"/>
              <a:t>Modify and amplify</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5"/>
          <p:cNvSpPr txBox="1"/>
          <p:nvPr>
            <p:ph idx="1" type="body"/>
          </p:nvPr>
        </p:nvSpPr>
        <p:spPr>
          <a:xfrm>
            <a:off x="345750" y="1084275"/>
            <a:ext cx="4166400" cy="2271000"/>
          </a:xfrm>
          <a:prstGeom prst="rect">
            <a:avLst/>
          </a:prstGeom>
          <a:ln>
            <a:noFill/>
          </a:ln>
        </p:spPr>
        <p:txBody>
          <a:bodyPr anchorCtr="0" anchor="t" bIns="91425" lIns="91425" spcFirstLastPara="1" rIns="91425" wrap="square" tIns="91425">
            <a:noAutofit/>
          </a:bodyPr>
          <a:lstStyle/>
          <a:p>
            <a:pPr indent="0" lvl="0" marL="0" rtl="0" algn="l">
              <a:lnSpc>
                <a:spcPct val="90000"/>
              </a:lnSpc>
              <a:spcBef>
                <a:spcPts val="200"/>
              </a:spcBef>
              <a:spcAft>
                <a:spcPts val="0"/>
              </a:spcAft>
              <a:buNone/>
            </a:pPr>
            <a:r>
              <a:rPr lang="en" sz="3000">
                <a:solidFill>
                  <a:srgbClr val="0B5394"/>
                </a:solidFill>
                <a:latin typeface="Arial"/>
                <a:ea typeface="Arial"/>
                <a:cs typeface="Arial"/>
                <a:sym typeface="Arial"/>
              </a:rPr>
              <a:t>To empower youth and their families to embrace the science of plant cultivation and management!</a:t>
            </a:r>
            <a:endParaRPr sz="3000">
              <a:solidFill>
                <a:srgbClr val="0B5394"/>
              </a:solidFill>
              <a:latin typeface="Arial"/>
              <a:ea typeface="Arial"/>
              <a:cs typeface="Arial"/>
              <a:sym typeface="Arial"/>
            </a:endParaRPr>
          </a:p>
          <a:p>
            <a:pPr indent="0" lvl="0" marL="0" rtl="0" algn="l">
              <a:spcBef>
                <a:spcPts val="400"/>
              </a:spcBef>
              <a:spcAft>
                <a:spcPts val="1600"/>
              </a:spcAft>
              <a:buNone/>
            </a:pPr>
            <a:r>
              <a:t/>
            </a:r>
            <a:endParaRPr/>
          </a:p>
        </p:txBody>
      </p:sp>
      <p:sp>
        <p:nvSpPr>
          <p:cNvPr id="200" name="Google Shape;200;p35"/>
          <p:cNvSpPr txBox="1"/>
          <p:nvPr>
            <p:ph type="title"/>
          </p:nvPr>
        </p:nvSpPr>
        <p:spPr>
          <a:xfrm>
            <a:off x="391175" y="376875"/>
            <a:ext cx="4166400" cy="707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a:t>Clarify Vision</a:t>
            </a:r>
            <a:endParaRPr/>
          </a:p>
        </p:txBody>
      </p:sp>
      <p:sp>
        <p:nvSpPr>
          <p:cNvPr id="201" name="Google Shape;201;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2" name="Google Shape;202;p35"/>
          <p:cNvPicPr preferRelativeResize="0"/>
          <p:nvPr/>
        </p:nvPicPr>
        <p:blipFill>
          <a:blip r:embed="rId3">
            <a:alphaModFix/>
          </a:blip>
          <a:stretch>
            <a:fillRect/>
          </a:stretch>
        </p:blipFill>
        <p:spPr>
          <a:xfrm>
            <a:off x="5079025" y="376875"/>
            <a:ext cx="3393425" cy="3393425"/>
          </a:xfrm>
          <a:prstGeom prst="rect">
            <a:avLst/>
          </a:prstGeom>
          <a:noFill/>
          <a:ln>
            <a:noFill/>
          </a:ln>
        </p:spPr>
      </p:pic>
      <p:pic>
        <p:nvPicPr>
          <p:cNvPr id="203" name="Google Shape;203;p35"/>
          <p:cNvPicPr preferRelativeResize="0"/>
          <p:nvPr/>
        </p:nvPicPr>
        <p:blipFill rotWithShape="1">
          <a:blip r:embed="rId4">
            <a:alphaModFix/>
          </a:blip>
          <a:srcRect b="13926" l="0" r="0" t="0"/>
          <a:stretch/>
        </p:blipFill>
        <p:spPr>
          <a:xfrm>
            <a:off x="2949550" y="3163425"/>
            <a:ext cx="1905000" cy="1639700"/>
          </a:xfrm>
          <a:prstGeom prst="rect">
            <a:avLst/>
          </a:prstGeom>
          <a:noFill/>
          <a:ln>
            <a:noFill/>
          </a:ln>
        </p:spPr>
      </p:pic>
      <p:sp>
        <p:nvSpPr>
          <p:cNvPr id="204" name="Google Shape;204;p35"/>
          <p:cNvSpPr txBox="1"/>
          <p:nvPr/>
        </p:nvSpPr>
        <p:spPr>
          <a:xfrm>
            <a:off x="5132150" y="3962925"/>
            <a:ext cx="3429000" cy="84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The Mojave Kids- Junior Master Gardener group learn about micronutrients before planting.</a:t>
            </a:r>
            <a:endParaRPr/>
          </a:p>
        </p:txBody>
      </p:sp>
      <p:sp>
        <p:nvSpPr>
          <p:cNvPr id="205" name="Google Shape;205;p35"/>
          <p:cNvSpPr txBox="1"/>
          <p:nvPr/>
        </p:nvSpPr>
        <p:spPr>
          <a:xfrm>
            <a:off x="559300" y="3889400"/>
            <a:ext cx="2323200" cy="83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JMG curricula in action!!</a:t>
            </a:r>
            <a:endParaRPr>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6"/>
          <p:cNvSpPr txBox="1"/>
          <p:nvPr>
            <p:ph type="title"/>
          </p:nvPr>
        </p:nvSpPr>
        <p:spPr>
          <a:xfrm>
            <a:off x="311700" y="445025"/>
            <a:ext cx="1937100" cy="119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Formulate Strategy</a:t>
            </a:r>
            <a:endParaRPr/>
          </a:p>
        </p:txBody>
      </p:sp>
      <p:pic>
        <p:nvPicPr>
          <p:cNvPr id="211" name="Google Shape;211;p36"/>
          <p:cNvPicPr preferRelativeResize="0"/>
          <p:nvPr/>
        </p:nvPicPr>
        <p:blipFill>
          <a:blip r:embed="rId3">
            <a:alphaModFix/>
          </a:blip>
          <a:stretch>
            <a:fillRect/>
          </a:stretch>
        </p:blipFill>
        <p:spPr>
          <a:xfrm>
            <a:off x="2452475" y="159275"/>
            <a:ext cx="6025799" cy="4795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Team Diversity</a:t>
            </a:r>
            <a:endParaRPr/>
          </a:p>
        </p:txBody>
      </p:sp>
      <p:pic>
        <p:nvPicPr>
          <p:cNvPr id="217" name="Google Shape;217;p37"/>
          <p:cNvPicPr preferRelativeResize="0"/>
          <p:nvPr/>
        </p:nvPicPr>
        <p:blipFill rotWithShape="1">
          <a:blip r:embed="rId3">
            <a:alphaModFix/>
          </a:blip>
          <a:srcRect b="36701" l="8849" r="7824" t="8650"/>
          <a:stretch/>
        </p:blipFill>
        <p:spPr>
          <a:xfrm>
            <a:off x="1012538" y="1166375"/>
            <a:ext cx="7118924" cy="2810749"/>
          </a:xfrm>
          <a:prstGeom prst="rect">
            <a:avLst/>
          </a:prstGeom>
          <a:noFill/>
          <a:ln>
            <a:noFill/>
          </a:ln>
        </p:spPr>
      </p:pic>
      <p:sp>
        <p:nvSpPr>
          <p:cNvPr id="218" name="Google Shape;218;p37"/>
          <p:cNvSpPr txBox="1"/>
          <p:nvPr/>
        </p:nvSpPr>
        <p:spPr>
          <a:xfrm>
            <a:off x="2643075" y="4075775"/>
            <a:ext cx="3957300" cy="5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4800">
                <a:latin typeface="Open Sans"/>
                <a:ea typeface="Open Sans"/>
                <a:cs typeface="Open Sans"/>
                <a:sym typeface="Open Sans"/>
              </a:rPr>
              <a:t>Team YHEP</a:t>
            </a:r>
            <a:endParaRPr b="1" i="1" sz="4800">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pic>
        <p:nvPicPr>
          <p:cNvPr id="223" name="Google Shape;223;p38"/>
          <p:cNvPicPr preferRelativeResize="0"/>
          <p:nvPr/>
        </p:nvPicPr>
        <p:blipFill>
          <a:blip r:embed="rId3">
            <a:alphaModFix/>
          </a:blip>
          <a:stretch>
            <a:fillRect/>
          </a:stretch>
        </p:blipFill>
        <p:spPr>
          <a:xfrm>
            <a:off x="2323225" y="67363"/>
            <a:ext cx="6439766" cy="4829825"/>
          </a:xfrm>
          <a:prstGeom prst="rect">
            <a:avLst/>
          </a:prstGeom>
          <a:noFill/>
          <a:ln>
            <a:noFill/>
          </a:ln>
        </p:spPr>
      </p:pic>
      <p:sp>
        <p:nvSpPr>
          <p:cNvPr id="224" name="Google Shape;224;p38"/>
          <p:cNvSpPr txBox="1"/>
          <p:nvPr>
            <p:ph type="title"/>
          </p:nvPr>
        </p:nvSpPr>
        <p:spPr>
          <a:xfrm>
            <a:off x="154825" y="214850"/>
            <a:ext cx="2168400" cy="707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a:t>Implement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9"/>
          <p:cNvSpPr txBox="1"/>
          <p:nvPr>
            <p:ph type="title"/>
          </p:nvPr>
        </p:nvSpPr>
        <p:spPr>
          <a:xfrm>
            <a:off x="174950" y="187250"/>
            <a:ext cx="8391600" cy="61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YHEP 4 Corner Approach!</a:t>
            </a:r>
            <a:endParaRPr>
              <a:solidFill>
                <a:srgbClr val="38761D"/>
              </a:solidFill>
            </a:endParaRPr>
          </a:p>
        </p:txBody>
      </p:sp>
      <p:sp>
        <p:nvSpPr>
          <p:cNvPr id="230" name="Google Shape;230;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1" name="Google Shape;231;p39"/>
          <p:cNvPicPr preferRelativeResize="0"/>
          <p:nvPr/>
        </p:nvPicPr>
        <p:blipFill>
          <a:blip r:embed="rId3">
            <a:alphaModFix/>
          </a:blip>
          <a:stretch>
            <a:fillRect/>
          </a:stretch>
        </p:blipFill>
        <p:spPr>
          <a:xfrm>
            <a:off x="4004225" y="928600"/>
            <a:ext cx="4562430" cy="3421822"/>
          </a:xfrm>
          <a:prstGeom prst="rect">
            <a:avLst/>
          </a:prstGeom>
          <a:noFill/>
          <a:ln>
            <a:noFill/>
          </a:ln>
        </p:spPr>
      </p:pic>
      <p:sp>
        <p:nvSpPr>
          <p:cNvPr id="232" name="Google Shape;232;p39"/>
          <p:cNvSpPr txBox="1"/>
          <p:nvPr/>
        </p:nvSpPr>
        <p:spPr>
          <a:xfrm>
            <a:off x="4004238" y="4269625"/>
            <a:ext cx="4562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MG Roger Olson teaching about vegetables at Long Elementary.</a:t>
            </a:r>
            <a:endParaRPr>
              <a:latin typeface="Open Sans"/>
              <a:ea typeface="Open Sans"/>
              <a:cs typeface="Open Sans"/>
              <a:sym typeface="Open Sans"/>
            </a:endParaRPr>
          </a:p>
        </p:txBody>
      </p:sp>
      <p:sp>
        <p:nvSpPr>
          <p:cNvPr id="233" name="Google Shape;233;p39"/>
          <p:cNvSpPr txBox="1"/>
          <p:nvPr/>
        </p:nvSpPr>
        <p:spPr>
          <a:xfrm>
            <a:off x="522250" y="4607275"/>
            <a:ext cx="63288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accent5"/>
                </a:solidFill>
                <a:hlinkClick r:id="rId4"/>
              </a:rPr>
              <a:t>http://www.rasmussen.edu/degrees/education/blog/gardening-for-kids-benefits/</a:t>
            </a:r>
            <a:endParaRPr>
              <a:latin typeface="Open Sans"/>
              <a:ea typeface="Open Sans"/>
              <a:cs typeface="Open Sans"/>
              <a:sym typeface="Open Sans"/>
            </a:endParaRPr>
          </a:p>
        </p:txBody>
      </p:sp>
      <p:sp>
        <p:nvSpPr>
          <p:cNvPr id="234" name="Google Shape;234;p39"/>
          <p:cNvSpPr txBox="1"/>
          <p:nvPr/>
        </p:nvSpPr>
        <p:spPr>
          <a:xfrm>
            <a:off x="380875" y="1138825"/>
            <a:ext cx="3371100" cy="3211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0000"/>
              </a:buClr>
              <a:buSzPts val="2400"/>
              <a:buFont typeface="Georgia"/>
              <a:buChar char="●"/>
            </a:pPr>
            <a:r>
              <a:rPr lang="en" sz="2400">
                <a:solidFill>
                  <a:srgbClr val="FF0000"/>
                </a:solidFill>
                <a:latin typeface="Georgia"/>
                <a:ea typeface="Georgia"/>
                <a:cs typeface="Georgia"/>
                <a:sym typeface="Georgia"/>
              </a:rPr>
              <a:t>Knowledge Development</a:t>
            </a:r>
            <a:endParaRPr sz="2400">
              <a:solidFill>
                <a:srgbClr val="FF0000"/>
              </a:solidFill>
              <a:latin typeface="Georgia"/>
              <a:ea typeface="Georgia"/>
              <a:cs typeface="Georgia"/>
              <a:sym typeface="Georgia"/>
            </a:endParaRPr>
          </a:p>
          <a:p>
            <a:pPr indent="-381000" lvl="0" marL="457200" rtl="0" algn="l">
              <a:spcBef>
                <a:spcPts val="1000"/>
              </a:spcBef>
              <a:spcAft>
                <a:spcPts val="0"/>
              </a:spcAft>
              <a:buClr>
                <a:srgbClr val="9900FF"/>
              </a:buClr>
              <a:buSzPts val="2400"/>
              <a:buFont typeface="Georgia"/>
              <a:buChar char="●"/>
            </a:pPr>
            <a:r>
              <a:rPr lang="en" sz="2400">
                <a:solidFill>
                  <a:srgbClr val="9900FF"/>
                </a:solidFill>
                <a:latin typeface="Georgia"/>
                <a:ea typeface="Georgia"/>
                <a:cs typeface="Georgia"/>
                <a:sym typeface="Georgia"/>
              </a:rPr>
              <a:t>Professional Development</a:t>
            </a:r>
            <a:endParaRPr sz="2400">
              <a:solidFill>
                <a:srgbClr val="9900FF"/>
              </a:solidFill>
              <a:latin typeface="Georgia"/>
              <a:ea typeface="Georgia"/>
              <a:cs typeface="Georgia"/>
              <a:sym typeface="Georgia"/>
            </a:endParaRPr>
          </a:p>
          <a:p>
            <a:pPr indent="-381000" lvl="0" marL="457200" rtl="0" algn="l">
              <a:spcBef>
                <a:spcPts val="1000"/>
              </a:spcBef>
              <a:spcAft>
                <a:spcPts val="0"/>
              </a:spcAft>
              <a:buClr>
                <a:srgbClr val="FF9900"/>
              </a:buClr>
              <a:buSzPts val="2400"/>
              <a:buFont typeface="Georgia"/>
              <a:buChar char="●"/>
            </a:pPr>
            <a:r>
              <a:rPr lang="en" sz="2400">
                <a:solidFill>
                  <a:srgbClr val="FF9900"/>
                </a:solidFill>
                <a:latin typeface="Georgia"/>
                <a:ea typeface="Georgia"/>
                <a:cs typeface="Georgia"/>
                <a:sym typeface="Georgia"/>
              </a:rPr>
              <a:t>STEAM Career Readiness</a:t>
            </a:r>
            <a:endParaRPr sz="2400">
              <a:solidFill>
                <a:srgbClr val="FF9900"/>
              </a:solidFill>
              <a:latin typeface="Georgia"/>
              <a:ea typeface="Georgia"/>
              <a:cs typeface="Georgia"/>
              <a:sym typeface="Georgia"/>
            </a:endParaRPr>
          </a:p>
          <a:p>
            <a:pPr indent="-381000" lvl="0" marL="457200" rtl="0" algn="l">
              <a:spcBef>
                <a:spcPts val="1000"/>
              </a:spcBef>
              <a:spcAft>
                <a:spcPts val="1000"/>
              </a:spcAft>
              <a:buClr>
                <a:srgbClr val="38761D"/>
              </a:buClr>
              <a:buSzPts val="2400"/>
              <a:buFont typeface="Georgia"/>
              <a:buChar char="●"/>
            </a:pPr>
            <a:r>
              <a:rPr lang="en" sz="2400">
                <a:solidFill>
                  <a:srgbClr val="38761D"/>
                </a:solidFill>
                <a:latin typeface="Georgia"/>
                <a:ea typeface="Georgia"/>
                <a:cs typeface="Georgia"/>
                <a:sym typeface="Georgia"/>
              </a:rPr>
              <a:t>Garden Support</a:t>
            </a:r>
            <a:endParaRPr sz="2400">
              <a:solidFill>
                <a:srgbClr val="38761D"/>
              </a:solidFill>
              <a:latin typeface="Georgia"/>
              <a:ea typeface="Georgia"/>
              <a:cs typeface="Georgia"/>
              <a:sym typeface="Georgia"/>
            </a:endParaRPr>
          </a:p>
        </p:txBody>
      </p:sp>
      <p:sp>
        <p:nvSpPr>
          <p:cNvPr id="235" name="Google Shape;235;p39"/>
          <p:cNvSpPr txBox="1"/>
          <p:nvPr/>
        </p:nvSpPr>
        <p:spPr>
          <a:xfrm>
            <a:off x="510450" y="4596175"/>
            <a:ext cx="1440900" cy="2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pic>
        <p:nvPicPr>
          <p:cNvPr id="240" name="Google Shape;240;p40"/>
          <p:cNvPicPr preferRelativeResize="0"/>
          <p:nvPr/>
        </p:nvPicPr>
        <p:blipFill>
          <a:blip r:embed="rId3">
            <a:alphaModFix/>
          </a:blip>
          <a:stretch>
            <a:fillRect/>
          </a:stretch>
        </p:blipFill>
        <p:spPr>
          <a:xfrm>
            <a:off x="4572000" y="1019725"/>
            <a:ext cx="3701753" cy="1393375"/>
          </a:xfrm>
          <a:prstGeom prst="rect">
            <a:avLst/>
          </a:prstGeom>
          <a:noFill/>
          <a:ln>
            <a:noFill/>
          </a:ln>
        </p:spPr>
      </p:pic>
      <p:pic>
        <p:nvPicPr>
          <p:cNvPr id="241" name="Google Shape;241;p40"/>
          <p:cNvPicPr preferRelativeResize="0"/>
          <p:nvPr/>
        </p:nvPicPr>
        <p:blipFill>
          <a:blip r:embed="rId4">
            <a:alphaModFix/>
          </a:blip>
          <a:stretch>
            <a:fillRect/>
          </a:stretch>
        </p:blipFill>
        <p:spPr>
          <a:xfrm>
            <a:off x="886600" y="1493881"/>
            <a:ext cx="3088437" cy="2574793"/>
          </a:xfrm>
          <a:prstGeom prst="rect">
            <a:avLst/>
          </a:prstGeom>
          <a:noFill/>
          <a:ln>
            <a:noFill/>
          </a:ln>
        </p:spPr>
      </p:pic>
      <p:sp>
        <p:nvSpPr>
          <p:cNvPr id="242" name="Google Shape;242;p40"/>
          <p:cNvSpPr txBox="1"/>
          <p:nvPr>
            <p:ph type="title"/>
          </p:nvPr>
        </p:nvSpPr>
        <p:spPr>
          <a:xfrm>
            <a:off x="523950" y="312325"/>
            <a:ext cx="6201000" cy="707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rgbClr val="000000"/>
              </a:buClr>
              <a:buSzPts val="1100"/>
              <a:buFont typeface="Arial"/>
              <a:buNone/>
            </a:pPr>
            <a:r>
              <a:rPr lang="en"/>
              <a:t>YHEP Knowledge Development</a:t>
            </a:r>
            <a:endParaRPr/>
          </a:p>
        </p:txBody>
      </p:sp>
      <p:sp>
        <p:nvSpPr>
          <p:cNvPr id="243" name="Google Shape;243;p40"/>
          <p:cNvSpPr txBox="1"/>
          <p:nvPr/>
        </p:nvSpPr>
        <p:spPr>
          <a:xfrm>
            <a:off x="4572000" y="4411325"/>
            <a:ext cx="17298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5"/>
              </a:rPr>
              <a:t>http://jmgkids.us/</a:t>
            </a:r>
            <a:endParaRPr>
              <a:latin typeface="Open Sans"/>
              <a:ea typeface="Open Sans"/>
              <a:cs typeface="Open Sans"/>
              <a:sym typeface="Open Sans"/>
            </a:endParaRPr>
          </a:p>
        </p:txBody>
      </p:sp>
      <p:pic>
        <p:nvPicPr>
          <p:cNvPr id="244" name="Google Shape;244;p40"/>
          <p:cNvPicPr preferRelativeResize="0"/>
          <p:nvPr/>
        </p:nvPicPr>
        <p:blipFill rotWithShape="1">
          <a:blip r:embed="rId6">
            <a:alphaModFix/>
          </a:blip>
          <a:srcRect b="23761" l="28078" r="36784" t="9473"/>
          <a:stretch/>
        </p:blipFill>
        <p:spPr>
          <a:xfrm>
            <a:off x="5862062" y="2510900"/>
            <a:ext cx="2471836" cy="22839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0" name="Google Shape;250;p41"/>
          <p:cNvSpPr txBox="1"/>
          <p:nvPr/>
        </p:nvSpPr>
        <p:spPr>
          <a:xfrm>
            <a:off x="4134850" y="4613575"/>
            <a:ext cx="2073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a:solidFill>
                <a:srgbClr val="FF9900"/>
              </a:solidFill>
            </a:endParaRPr>
          </a:p>
        </p:txBody>
      </p:sp>
      <p:pic>
        <p:nvPicPr>
          <p:cNvPr id="251" name="Google Shape;251;p41"/>
          <p:cNvPicPr preferRelativeResize="0"/>
          <p:nvPr/>
        </p:nvPicPr>
        <p:blipFill rotWithShape="1">
          <a:blip r:embed="rId3">
            <a:alphaModFix/>
          </a:blip>
          <a:srcRect b="0" l="0" r="13539" t="0"/>
          <a:stretch/>
        </p:blipFill>
        <p:spPr>
          <a:xfrm>
            <a:off x="400875" y="231800"/>
            <a:ext cx="3028349" cy="2452475"/>
          </a:xfrm>
          <a:prstGeom prst="rect">
            <a:avLst/>
          </a:prstGeom>
          <a:noFill/>
          <a:ln>
            <a:noFill/>
          </a:ln>
        </p:spPr>
      </p:pic>
      <p:pic>
        <p:nvPicPr>
          <p:cNvPr id="252" name="Google Shape;252;p41"/>
          <p:cNvPicPr preferRelativeResize="0"/>
          <p:nvPr/>
        </p:nvPicPr>
        <p:blipFill>
          <a:blip r:embed="rId4">
            <a:alphaModFix/>
          </a:blip>
          <a:stretch>
            <a:fillRect/>
          </a:stretch>
        </p:blipFill>
        <p:spPr>
          <a:xfrm>
            <a:off x="419513" y="2813525"/>
            <a:ext cx="2991074" cy="2243300"/>
          </a:xfrm>
          <a:prstGeom prst="rect">
            <a:avLst/>
          </a:prstGeom>
          <a:noFill/>
          <a:ln>
            <a:noFill/>
          </a:ln>
        </p:spPr>
      </p:pic>
      <p:pic>
        <p:nvPicPr>
          <p:cNvPr id="253" name="Google Shape;253;p41"/>
          <p:cNvPicPr preferRelativeResize="0"/>
          <p:nvPr/>
        </p:nvPicPr>
        <p:blipFill>
          <a:blip r:embed="rId5">
            <a:alphaModFix/>
          </a:blip>
          <a:stretch>
            <a:fillRect/>
          </a:stretch>
        </p:blipFill>
        <p:spPr>
          <a:xfrm>
            <a:off x="5364450" y="231800"/>
            <a:ext cx="3344062" cy="2243300"/>
          </a:xfrm>
          <a:prstGeom prst="rect">
            <a:avLst/>
          </a:prstGeom>
          <a:noFill/>
          <a:ln>
            <a:noFill/>
          </a:ln>
        </p:spPr>
      </p:pic>
      <p:sp>
        <p:nvSpPr>
          <p:cNvPr id="254" name="Google Shape;254;p41"/>
          <p:cNvSpPr txBox="1"/>
          <p:nvPr/>
        </p:nvSpPr>
        <p:spPr>
          <a:xfrm>
            <a:off x="3581000" y="1733100"/>
            <a:ext cx="1773600" cy="167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Open Sans"/>
                <a:ea typeface="Open Sans"/>
                <a:cs typeface="Open Sans"/>
                <a:sym typeface="Open Sans"/>
              </a:rPr>
              <a:t>Can you name the JMG activity/lesson in three of the photos?</a:t>
            </a:r>
            <a:endParaRPr sz="1800">
              <a:latin typeface="Open Sans"/>
              <a:ea typeface="Open Sans"/>
              <a:cs typeface="Open Sans"/>
              <a:sym typeface="Open Sans"/>
            </a:endParaRPr>
          </a:p>
        </p:txBody>
      </p:sp>
      <p:pic>
        <p:nvPicPr>
          <p:cNvPr id="255" name="Google Shape;255;p41"/>
          <p:cNvPicPr preferRelativeResize="0"/>
          <p:nvPr/>
        </p:nvPicPr>
        <p:blipFill rotWithShape="1">
          <a:blip r:embed="rId6">
            <a:alphaModFix/>
          </a:blip>
          <a:srcRect b="0" l="0" r="22269" t="0"/>
          <a:stretch/>
        </p:blipFill>
        <p:spPr>
          <a:xfrm>
            <a:off x="5364450" y="2584925"/>
            <a:ext cx="3387565" cy="24524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2"/>
          <p:cNvSpPr txBox="1"/>
          <p:nvPr>
            <p:ph type="title"/>
          </p:nvPr>
        </p:nvSpPr>
        <p:spPr>
          <a:xfrm>
            <a:off x="241725" y="143175"/>
            <a:ext cx="76125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YHEP STEAM Career Readiness</a:t>
            </a:r>
            <a:endParaRPr/>
          </a:p>
        </p:txBody>
      </p:sp>
      <p:sp>
        <p:nvSpPr>
          <p:cNvPr id="261" name="Google Shape;261;p42"/>
          <p:cNvSpPr txBox="1"/>
          <p:nvPr>
            <p:ph idx="1" type="body"/>
          </p:nvPr>
        </p:nvSpPr>
        <p:spPr>
          <a:xfrm>
            <a:off x="190525" y="897250"/>
            <a:ext cx="5316000" cy="38949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Clr>
                <a:srgbClr val="0B5394"/>
              </a:buClr>
              <a:buSzPts val="2400"/>
              <a:buFont typeface="Arial"/>
              <a:buChar char="●"/>
            </a:pPr>
            <a:r>
              <a:rPr lang="en" sz="2400">
                <a:solidFill>
                  <a:srgbClr val="0B5394"/>
                </a:solidFill>
                <a:latin typeface="Arial"/>
                <a:ea typeface="Arial"/>
                <a:cs typeface="Arial"/>
                <a:sym typeface="Arial"/>
              </a:rPr>
              <a:t>Using Hydroponics to address science, technology, engineering, arts and math!</a:t>
            </a:r>
            <a:endParaRPr sz="2400">
              <a:solidFill>
                <a:srgbClr val="0B5394"/>
              </a:solidFill>
              <a:latin typeface="Arial"/>
              <a:ea typeface="Arial"/>
              <a:cs typeface="Arial"/>
              <a:sym typeface="Arial"/>
            </a:endParaRPr>
          </a:p>
          <a:p>
            <a:pPr indent="-381000" lvl="0" marL="457200" rtl="0" algn="l">
              <a:lnSpc>
                <a:spcPct val="150000"/>
              </a:lnSpc>
              <a:spcBef>
                <a:spcPts val="0"/>
              </a:spcBef>
              <a:spcAft>
                <a:spcPts val="0"/>
              </a:spcAft>
              <a:buClr>
                <a:srgbClr val="0B5394"/>
              </a:buClr>
              <a:buSzPts val="2400"/>
              <a:buFont typeface="Arial"/>
              <a:buChar char="●"/>
            </a:pPr>
            <a:r>
              <a:rPr lang="en" sz="2400">
                <a:solidFill>
                  <a:srgbClr val="0B5394"/>
                </a:solidFill>
                <a:latin typeface="Arial"/>
                <a:ea typeface="Arial"/>
                <a:cs typeface="Arial"/>
                <a:sym typeface="Arial"/>
              </a:rPr>
              <a:t>Training for Jobs of the Future- Global Impact!</a:t>
            </a:r>
            <a:endParaRPr sz="2400">
              <a:solidFill>
                <a:srgbClr val="0B5394"/>
              </a:solidFill>
              <a:latin typeface="Arial"/>
              <a:ea typeface="Arial"/>
              <a:cs typeface="Arial"/>
              <a:sym typeface="Arial"/>
            </a:endParaRPr>
          </a:p>
          <a:p>
            <a:pPr indent="-381000" lvl="0" marL="457200" rtl="0" algn="l">
              <a:lnSpc>
                <a:spcPct val="150000"/>
              </a:lnSpc>
              <a:spcBef>
                <a:spcPts val="0"/>
              </a:spcBef>
              <a:spcAft>
                <a:spcPts val="0"/>
              </a:spcAft>
              <a:buClr>
                <a:srgbClr val="0B5394"/>
              </a:buClr>
              <a:buSzPts val="2400"/>
              <a:buFont typeface="Arial"/>
              <a:buChar char="●"/>
            </a:pPr>
            <a:r>
              <a:rPr lang="en" sz="2400">
                <a:solidFill>
                  <a:srgbClr val="0B5394"/>
                </a:solidFill>
                <a:latin typeface="Arial"/>
                <a:ea typeface="Arial"/>
                <a:cs typeface="Arial"/>
                <a:sym typeface="Arial"/>
              </a:rPr>
              <a:t>Audience: DJJS, High School, Special Needs</a:t>
            </a:r>
            <a:endParaRPr sz="2400">
              <a:solidFill>
                <a:srgbClr val="0B5394"/>
              </a:solidFill>
              <a:latin typeface="Arial"/>
              <a:ea typeface="Arial"/>
              <a:cs typeface="Arial"/>
              <a:sym typeface="Arial"/>
            </a:endParaRPr>
          </a:p>
          <a:p>
            <a:pPr indent="0" lvl="0" marL="0" rtl="0" algn="l">
              <a:lnSpc>
                <a:spcPct val="150000"/>
              </a:lnSpc>
              <a:spcBef>
                <a:spcPts val="0"/>
              </a:spcBef>
              <a:spcAft>
                <a:spcPts val="0"/>
              </a:spcAft>
              <a:buNone/>
            </a:pPr>
            <a:r>
              <a:t/>
            </a:r>
            <a:endParaRPr sz="2400">
              <a:solidFill>
                <a:srgbClr val="0B5394"/>
              </a:solidFill>
              <a:latin typeface="Arial"/>
              <a:ea typeface="Arial"/>
              <a:cs typeface="Arial"/>
              <a:sym typeface="Arial"/>
            </a:endParaRPr>
          </a:p>
          <a:p>
            <a:pPr indent="0" lvl="0" marL="0" rtl="0" algn="l">
              <a:lnSpc>
                <a:spcPct val="150000"/>
              </a:lnSpc>
              <a:spcBef>
                <a:spcPts val="0"/>
              </a:spcBef>
              <a:spcAft>
                <a:spcPts val="0"/>
              </a:spcAft>
              <a:buNone/>
            </a:pPr>
            <a:r>
              <a:t/>
            </a:r>
            <a:endParaRPr>
              <a:solidFill>
                <a:srgbClr val="3D85C6"/>
              </a:solidFill>
              <a:latin typeface="Arial"/>
              <a:ea typeface="Arial"/>
              <a:cs typeface="Arial"/>
              <a:sym typeface="Arial"/>
            </a:endParaRPr>
          </a:p>
          <a:p>
            <a:pPr indent="0" lvl="0" marL="0" rtl="0" algn="l">
              <a:spcBef>
                <a:spcPts val="0"/>
              </a:spcBef>
              <a:spcAft>
                <a:spcPts val="0"/>
              </a:spcAft>
              <a:buNone/>
            </a:pPr>
            <a:r>
              <a:t/>
            </a:r>
            <a:endParaRPr sz="1600"/>
          </a:p>
          <a:p>
            <a:pPr indent="0" lvl="0" marL="0" rtl="0" algn="l">
              <a:spcBef>
                <a:spcPts val="1600"/>
              </a:spcBef>
              <a:spcAft>
                <a:spcPts val="1600"/>
              </a:spcAft>
              <a:buNone/>
            </a:pPr>
            <a:r>
              <a:t/>
            </a:r>
            <a:endParaRPr sz="1600"/>
          </a:p>
        </p:txBody>
      </p:sp>
      <p:sp>
        <p:nvSpPr>
          <p:cNvPr id="262" name="Google Shape;262;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3" name="Google Shape;263;p42"/>
          <p:cNvPicPr preferRelativeResize="0"/>
          <p:nvPr/>
        </p:nvPicPr>
        <p:blipFill>
          <a:blip r:embed="rId3">
            <a:alphaModFix/>
          </a:blip>
          <a:stretch>
            <a:fillRect/>
          </a:stretch>
        </p:blipFill>
        <p:spPr>
          <a:xfrm>
            <a:off x="5925700" y="497842"/>
            <a:ext cx="2646950" cy="35292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pic>
        <p:nvPicPr>
          <p:cNvPr id="268" name="Google Shape;268;p43"/>
          <p:cNvPicPr preferRelativeResize="0"/>
          <p:nvPr/>
        </p:nvPicPr>
        <p:blipFill rotWithShape="1">
          <a:blip r:embed="rId3">
            <a:alphaModFix/>
          </a:blip>
          <a:srcRect b="21628" l="0" r="0" t="18141"/>
          <a:stretch/>
        </p:blipFill>
        <p:spPr>
          <a:xfrm>
            <a:off x="120125" y="1078850"/>
            <a:ext cx="3055775" cy="3791525"/>
          </a:xfrm>
          <a:prstGeom prst="rect">
            <a:avLst/>
          </a:prstGeom>
          <a:noFill/>
          <a:ln>
            <a:noFill/>
          </a:ln>
        </p:spPr>
      </p:pic>
      <p:pic>
        <p:nvPicPr>
          <p:cNvPr id="269" name="Google Shape;269;p43"/>
          <p:cNvPicPr preferRelativeResize="0"/>
          <p:nvPr/>
        </p:nvPicPr>
        <p:blipFill rotWithShape="1">
          <a:blip r:embed="rId4">
            <a:alphaModFix/>
          </a:blip>
          <a:srcRect b="6182" l="0" r="0" t="0"/>
          <a:stretch/>
        </p:blipFill>
        <p:spPr>
          <a:xfrm>
            <a:off x="3425100" y="1078850"/>
            <a:ext cx="5631024" cy="3791526"/>
          </a:xfrm>
          <a:prstGeom prst="rect">
            <a:avLst/>
          </a:prstGeom>
          <a:noFill/>
          <a:ln>
            <a:noFill/>
          </a:ln>
        </p:spPr>
      </p:pic>
      <p:sp>
        <p:nvSpPr>
          <p:cNvPr id="270" name="Google Shape;270;p43"/>
          <p:cNvSpPr txBox="1"/>
          <p:nvPr>
            <p:ph type="title"/>
          </p:nvPr>
        </p:nvSpPr>
        <p:spPr>
          <a:xfrm>
            <a:off x="120132" y="231675"/>
            <a:ext cx="5556600" cy="707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rgbClr val="000000"/>
              </a:buClr>
              <a:buSzPts val="1100"/>
              <a:buFont typeface="Arial"/>
              <a:buNone/>
            </a:pPr>
            <a:r>
              <a:rPr lang="en"/>
              <a:t>YHEP Professional Development</a:t>
            </a:r>
            <a:endParaRPr/>
          </a:p>
        </p:txBody>
      </p:sp>
      <p:sp>
        <p:nvSpPr>
          <p:cNvPr id="271" name="Google Shape;271;p43"/>
          <p:cNvSpPr txBox="1"/>
          <p:nvPr/>
        </p:nvSpPr>
        <p:spPr>
          <a:xfrm>
            <a:off x="362800" y="4708025"/>
            <a:ext cx="1440900" cy="2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8761D"/>
                </a:solidFill>
                <a:latin typeface="Proxima Nova"/>
                <a:ea typeface="Proxima Nova"/>
                <a:cs typeface="Proxima Nova"/>
                <a:sym typeface="Proxima Nova"/>
              </a:rPr>
              <a:t>TBP Fall 2019</a:t>
            </a:r>
            <a:endParaRPr sz="1000">
              <a:solidFill>
                <a:srgbClr val="38761D"/>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6"/>
          <p:cNvSpPr txBox="1"/>
          <p:nvPr>
            <p:ph idx="1" type="body"/>
          </p:nvPr>
        </p:nvSpPr>
        <p:spPr>
          <a:xfrm>
            <a:off x="217400" y="776175"/>
            <a:ext cx="2929800" cy="41052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38761D"/>
              </a:buClr>
              <a:buSzPts val="1800"/>
              <a:buAutoNum type="arabicPeriod"/>
            </a:pPr>
            <a:r>
              <a:rPr b="1" lang="en">
                <a:solidFill>
                  <a:srgbClr val="38761D"/>
                </a:solidFill>
              </a:rPr>
              <a:t>Introduction</a:t>
            </a:r>
            <a:endParaRPr b="1">
              <a:solidFill>
                <a:srgbClr val="38761D"/>
              </a:solidFill>
            </a:endParaRPr>
          </a:p>
          <a:p>
            <a:pPr indent="0" lvl="0" marL="0" rtl="0" algn="l">
              <a:lnSpc>
                <a:spcPct val="100000"/>
              </a:lnSpc>
              <a:spcBef>
                <a:spcPts val="100"/>
              </a:spcBef>
              <a:spcAft>
                <a:spcPts val="0"/>
              </a:spcAft>
              <a:buNone/>
            </a:pPr>
            <a:r>
              <a:t/>
            </a:r>
            <a:endParaRPr b="1">
              <a:solidFill>
                <a:srgbClr val="38761D"/>
              </a:solidFill>
            </a:endParaRPr>
          </a:p>
          <a:p>
            <a:pPr indent="-342900" lvl="0" marL="457200" rtl="0" algn="l">
              <a:lnSpc>
                <a:spcPct val="100000"/>
              </a:lnSpc>
              <a:spcBef>
                <a:spcPts val="100"/>
              </a:spcBef>
              <a:spcAft>
                <a:spcPts val="0"/>
              </a:spcAft>
              <a:buClr>
                <a:srgbClr val="38761D"/>
              </a:buClr>
              <a:buSzPts val="1800"/>
              <a:buAutoNum type="arabicPeriod"/>
            </a:pPr>
            <a:r>
              <a:rPr b="1" lang="en">
                <a:solidFill>
                  <a:srgbClr val="38761D"/>
                </a:solidFill>
              </a:rPr>
              <a:t>GBL of Time Passed</a:t>
            </a:r>
            <a:endParaRPr b="1">
              <a:solidFill>
                <a:srgbClr val="38761D"/>
              </a:solidFill>
            </a:endParaRPr>
          </a:p>
          <a:p>
            <a:pPr indent="0" lvl="0" marL="457200" rtl="0" algn="l">
              <a:lnSpc>
                <a:spcPct val="100000"/>
              </a:lnSpc>
              <a:spcBef>
                <a:spcPts val="100"/>
              </a:spcBef>
              <a:spcAft>
                <a:spcPts val="0"/>
              </a:spcAft>
              <a:buNone/>
            </a:pPr>
            <a:r>
              <a:t/>
            </a:r>
            <a:endParaRPr b="1">
              <a:solidFill>
                <a:srgbClr val="38761D"/>
              </a:solidFill>
            </a:endParaRPr>
          </a:p>
          <a:p>
            <a:pPr indent="-342900" lvl="0" marL="457200" rtl="0" algn="l">
              <a:lnSpc>
                <a:spcPct val="100000"/>
              </a:lnSpc>
              <a:spcBef>
                <a:spcPts val="100"/>
              </a:spcBef>
              <a:spcAft>
                <a:spcPts val="0"/>
              </a:spcAft>
              <a:buClr>
                <a:srgbClr val="38761D"/>
              </a:buClr>
              <a:buSzPts val="1800"/>
              <a:buAutoNum type="arabicPeriod"/>
            </a:pPr>
            <a:r>
              <a:rPr b="1" lang="en">
                <a:solidFill>
                  <a:srgbClr val="38761D"/>
                </a:solidFill>
              </a:rPr>
              <a:t>YHEP’s New Strategy for Success Today</a:t>
            </a:r>
            <a:endParaRPr b="1">
              <a:solidFill>
                <a:srgbClr val="38761D"/>
              </a:solidFill>
            </a:endParaRPr>
          </a:p>
          <a:p>
            <a:pPr indent="0" lvl="0" marL="457200" rtl="0" algn="l">
              <a:lnSpc>
                <a:spcPct val="100000"/>
              </a:lnSpc>
              <a:spcBef>
                <a:spcPts val="100"/>
              </a:spcBef>
              <a:spcAft>
                <a:spcPts val="0"/>
              </a:spcAft>
              <a:buNone/>
            </a:pPr>
            <a:r>
              <a:t/>
            </a:r>
            <a:endParaRPr b="1">
              <a:solidFill>
                <a:srgbClr val="38761D"/>
              </a:solidFill>
            </a:endParaRPr>
          </a:p>
          <a:p>
            <a:pPr indent="-342900" lvl="0" marL="457200" rtl="0" algn="l">
              <a:lnSpc>
                <a:spcPct val="100000"/>
              </a:lnSpc>
              <a:spcBef>
                <a:spcPts val="100"/>
              </a:spcBef>
              <a:spcAft>
                <a:spcPts val="0"/>
              </a:spcAft>
              <a:buClr>
                <a:srgbClr val="38761D"/>
              </a:buClr>
              <a:buSzPts val="1800"/>
              <a:buAutoNum type="arabicPeriod"/>
            </a:pPr>
            <a:r>
              <a:rPr b="1" lang="en">
                <a:solidFill>
                  <a:srgbClr val="38761D"/>
                </a:solidFill>
              </a:rPr>
              <a:t>Put strategy into action!</a:t>
            </a:r>
            <a:endParaRPr b="1">
              <a:solidFill>
                <a:srgbClr val="38761D"/>
              </a:solidFill>
            </a:endParaRPr>
          </a:p>
          <a:p>
            <a:pPr indent="0" lvl="0" marL="0" rtl="0" algn="l">
              <a:spcBef>
                <a:spcPts val="100"/>
              </a:spcBef>
              <a:spcAft>
                <a:spcPts val="1600"/>
              </a:spcAft>
              <a:buNone/>
            </a:pPr>
            <a:r>
              <a:t/>
            </a:r>
            <a:endParaRPr b="1" sz="2000"/>
          </a:p>
        </p:txBody>
      </p:sp>
      <p:sp>
        <p:nvSpPr>
          <p:cNvPr id="124" name="Google Shape;124;p26"/>
          <p:cNvSpPr txBox="1"/>
          <p:nvPr>
            <p:ph type="title"/>
          </p:nvPr>
        </p:nvSpPr>
        <p:spPr>
          <a:xfrm>
            <a:off x="217400" y="48175"/>
            <a:ext cx="2929800" cy="67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125" name="Google Shape;125;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6" name="Google Shape;126;p26"/>
          <p:cNvPicPr preferRelativeResize="0"/>
          <p:nvPr/>
        </p:nvPicPr>
        <p:blipFill>
          <a:blip r:embed="rId3">
            <a:alphaModFix/>
          </a:blip>
          <a:stretch>
            <a:fillRect/>
          </a:stretch>
        </p:blipFill>
        <p:spPr>
          <a:xfrm>
            <a:off x="5120800" y="874175"/>
            <a:ext cx="3442150" cy="2588425"/>
          </a:xfrm>
          <a:prstGeom prst="rect">
            <a:avLst/>
          </a:prstGeom>
          <a:noFill/>
          <a:ln>
            <a:noFill/>
          </a:ln>
        </p:spPr>
      </p:pic>
      <p:sp>
        <p:nvSpPr>
          <p:cNvPr id="127" name="Google Shape;127;p26"/>
          <p:cNvSpPr txBox="1"/>
          <p:nvPr/>
        </p:nvSpPr>
        <p:spPr>
          <a:xfrm>
            <a:off x="5009775" y="3414325"/>
            <a:ext cx="3664200" cy="56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The Blackberries- Junior Master Gardener Group at the Student Farmers Market at Zappos. </a:t>
            </a:r>
            <a:endParaRPr>
              <a:solidFill>
                <a:schemeClr val="lt1"/>
              </a:solidFill>
            </a:endParaRPr>
          </a:p>
        </p:txBody>
      </p:sp>
      <p:pic>
        <p:nvPicPr>
          <p:cNvPr id="128" name="Google Shape;128;p26"/>
          <p:cNvPicPr preferRelativeResize="0"/>
          <p:nvPr/>
        </p:nvPicPr>
        <p:blipFill>
          <a:blip r:embed="rId4">
            <a:alphaModFix/>
          </a:blip>
          <a:stretch>
            <a:fillRect/>
          </a:stretch>
        </p:blipFill>
        <p:spPr>
          <a:xfrm>
            <a:off x="3147200" y="2922725"/>
            <a:ext cx="1668800" cy="1668800"/>
          </a:xfrm>
          <a:prstGeom prst="rect">
            <a:avLst/>
          </a:prstGeom>
          <a:noFill/>
          <a:ln>
            <a:noFill/>
          </a:ln>
        </p:spPr>
      </p:pic>
      <p:pic>
        <p:nvPicPr>
          <p:cNvPr id="129" name="Google Shape;129;p26"/>
          <p:cNvPicPr preferRelativeResize="0"/>
          <p:nvPr/>
        </p:nvPicPr>
        <p:blipFill>
          <a:blip r:embed="rId5">
            <a:alphaModFix/>
          </a:blip>
          <a:stretch>
            <a:fillRect/>
          </a:stretch>
        </p:blipFill>
        <p:spPr>
          <a:xfrm>
            <a:off x="3147200" y="874175"/>
            <a:ext cx="1668800" cy="1668800"/>
          </a:xfrm>
          <a:prstGeom prst="rect">
            <a:avLst/>
          </a:prstGeom>
          <a:noFill/>
          <a:ln>
            <a:noFill/>
          </a:ln>
        </p:spPr>
      </p:pic>
      <p:sp>
        <p:nvSpPr>
          <p:cNvPr id="130" name="Google Shape;130;p26"/>
          <p:cNvSpPr txBox="1"/>
          <p:nvPr/>
        </p:nvSpPr>
        <p:spPr>
          <a:xfrm>
            <a:off x="362800" y="4708025"/>
            <a:ext cx="1440900" cy="2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8761D"/>
                </a:solidFill>
                <a:latin typeface="Proxima Nova"/>
                <a:ea typeface="Proxima Nova"/>
                <a:cs typeface="Proxima Nova"/>
                <a:sym typeface="Proxima Nova"/>
              </a:rPr>
              <a:t>TBP Spring 2020</a:t>
            </a:r>
            <a:endParaRPr sz="1000">
              <a:solidFill>
                <a:srgbClr val="38761D"/>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pic>
        <p:nvPicPr>
          <p:cNvPr id="276" name="Google Shape;276;p44"/>
          <p:cNvPicPr preferRelativeResize="0"/>
          <p:nvPr/>
        </p:nvPicPr>
        <p:blipFill rotWithShape="1">
          <a:blip r:embed="rId3">
            <a:alphaModFix/>
          </a:blip>
          <a:srcRect b="0" l="5229" r="18311" t="0"/>
          <a:stretch/>
        </p:blipFill>
        <p:spPr>
          <a:xfrm>
            <a:off x="199000" y="1722875"/>
            <a:ext cx="4419600" cy="3251283"/>
          </a:xfrm>
          <a:prstGeom prst="rect">
            <a:avLst/>
          </a:prstGeom>
          <a:noFill/>
          <a:ln>
            <a:noFill/>
          </a:ln>
        </p:spPr>
      </p:pic>
      <p:pic>
        <p:nvPicPr>
          <p:cNvPr id="277" name="Google Shape;277;p44"/>
          <p:cNvPicPr preferRelativeResize="0"/>
          <p:nvPr/>
        </p:nvPicPr>
        <p:blipFill>
          <a:blip r:embed="rId4">
            <a:alphaModFix/>
          </a:blip>
          <a:stretch>
            <a:fillRect/>
          </a:stretch>
        </p:blipFill>
        <p:spPr>
          <a:xfrm>
            <a:off x="4572000" y="152400"/>
            <a:ext cx="4419600" cy="3848727"/>
          </a:xfrm>
          <a:prstGeom prst="rect">
            <a:avLst/>
          </a:prstGeom>
          <a:noFill/>
          <a:ln>
            <a:noFill/>
          </a:ln>
        </p:spPr>
      </p:pic>
      <p:sp>
        <p:nvSpPr>
          <p:cNvPr id="278" name="Google Shape;278;p44"/>
          <p:cNvSpPr txBox="1"/>
          <p:nvPr/>
        </p:nvSpPr>
        <p:spPr>
          <a:xfrm>
            <a:off x="310825" y="336175"/>
            <a:ext cx="3926100" cy="9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JMG Train-the-trainer teacher workshops are recognized by the Clark County School District. Teachers earn contact units for the 3hr. sessions</a:t>
            </a:r>
            <a:endParaRPr>
              <a:latin typeface="Open Sans"/>
              <a:ea typeface="Open Sans"/>
              <a:cs typeface="Open Sans"/>
              <a:sym typeface="Open Sans"/>
            </a:endParaRPr>
          </a:p>
        </p:txBody>
      </p:sp>
      <p:sp>
        <p:nvSpPr>
          <p:cNvPr id="279" name="Google Shape;279;p44"/>
          <p:cNvSpPr txBox="1"/>
          <p:nvPr/>
        </p:nvSpPr>
        <p:spPr>
          <a:xfrm>
            <a:off x="5628250" y="4212425"/>
            <a:ext cx="3363300" cy="7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Wearing JMG apparel is a great way to show support for garden-based learning.</a:t>
            </a:r>
            <a:endParaRPr>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4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YHEP Garden Support</a:t>
            </a:r>
            <a:endParaRPr/>
          </a:p>
          <a:p>
            <a:pPr indent="0" lvl="0" marL="0" rtl="0" algn="l">
              <a:spcBef>
                <a:spcPts val="1600"/>
              </a:spcBef>
              <a:spcAft>
                <a:spcPts val="0"/>
              </a:spcAft>
              <a:buNone/>
            </a:pPr>
            <a:r>
              <a:t/>
            </a:r>
            <a:endParaRPr/>
          </a:p>
        </p:txBody>
      </p:sp>
      <p:sp>
        <p:nvSpPr>
          <p:cNvPr id="285" name="Google Shape;285;p45"/>
          <p:cNvSpPr txBox="1"/>
          <p:nvPr>
            <p:ph idx="1" type="body"/>
          </p:nvPr>
        </p:nvSpPr>
        <p:spPr>
          <a:xfrm>
            <a:off x="311700" y="1266325"/>
            <a:ext cx="8520600" cy="3142200"/>
          </a:xfrm>
          <a:prstGeom prst="rect">
            <a:avLst/>
          </a:prstGeom>
        </p:spPr>
        <p:txBody>
          <a:bodyPr anchorCtr="0" anchor="t" bIns="91425" lIns="91425" spcFirstLastPara="1" rIns="91425" wrap="square" tIns="91425">
            <a:noAutofit/>
          </a:bodyPr>
          <a:lstStyle/>
          <a:p>
            <a:pPr indent="-342900" lvl="0" marL="914400" rtl="0" algn="l">
              <a:spcBef>
                <a:spcPts val="0"/>
              </a:spcBef>
              <a:spcAft>
                <a:spcPts val="0"/>
              </a:spcAft>
              <a:buSzPts val="1800"/>
              <a:buChar char="●"/>
            </a:pPr>
            <a:r>
              <a:rPr lang="en"/>
              <a:t>Guidance offered for planter bed placement, literature about gardening in the Mojave</a:t>
            </a:r>
            <a:endParaRPr/>
          </a:p>
          <a:p>
            <a:pPr indent="-342900" lvl="0" marL="914400" rtl="0" algn="l">
              <a:spcBef>
                <a:spcPts val="1000"/>
              </a:spcBef>
              <a:spcAft>
                <a:spcPts val="0"/>
              </a:spcAft>
              <a:buSzPts val="1800"/>
              <a:buChar char="●"/>
            </a:pPr>
            <a:r>
              <a:rPr lang="en"/>
              <a:t>Planting and harvesting guidance, seeds (if available)</a:t>
            </a:r>
            <a:endParaRPr/>
          </a:p>
          <a:p>
            <a:pPr indent="-342900" lvl="0" marL="914400" rtl="0" algn="l">
              <a:spcBef>
                <a:spcPts val="1000"/>
              </a:spcBef>
              <a:spcAft>
                <a:spcPts val="0"/>
              </a:spcAft>
              <a:buSzPts val="1800"/>
              <a:buChar char="●"/>
            </a:pPr>
            <a:r>
              <a:rPr lang="en"/>
              <a:t>Garden-based learning organizational methods and best practices</a:t>
            </a:r>
            <a:endParaRPr/>
          </a:p>
          <a:p>
            <a:pPr indent="-342900" lvl="0" marL="914400" rtl="0" algn="l">
              <a:spcBef>
                <a:spcPts val="1000"/>
              </a:spcBef>
              <a:spcAft>
                <a:spcPts val="0"/>
              </a:spcAft>
              <a:buSzPts val="1800"/>
              <a:buChar char="●"/>
            </a:pPr>
            <a:r>
              <a:rPr lang="en"/>
              <a:t>JMG administrative support</a:t>
            </a:r>
            <a:endParaRPr/>
          </a:p>
          <a:p>
            <a:pPr indent="-342900" lvl="0" marL="914400" rtl="0" algn="l">
              <a:spcBef>
                <a:spcPts val="1000"/>
              </a:spcBef>
              <a:spcAft>
                <a:spcPts val="0"/>
              </a:spcAft>
              <a:buSzPts val="1800"/>
              <a:buChar char="●"/>
            </a:pPr>
            <a:r>
              <a:rPr lang="en"/>
              <a:t>Field trips to the Botanical Garden at the University of Nevada Cooperative Extension</a:t>
            </a:r>
            <a:endParaRPr/>
          </a:p>
          <a:p>
            <a:pPr indent="-342900" lvl="0" marL="914400" rtl="0" algn="l">
              <a:spcBef>
                <a:spcPts val="1000"/>
              </a:spcBef>
              <a:spcAft>
                <a:spcPts val="1000"/>
              </a:spcAft>
              <a:buSzPts val="1800"/>
              <a:buChar char="●"/>
            </a:pPr>
            <a:r>
              <a:rPr lang="en"/>
              <a:t>Support tailored to each learning environment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pic>
        <p:nvPicPr>
          <p:cNvPr id="290" name="Google Shape;290;p46"/>
          <p:cNvPicPr preferRelativeResize="0"/>
          <p:nvPr/>
        </p:nvPicPr>
        <p:blipFill rotWithShape="1">
          <a:blip r:embed="rId3">
            <a:alphaModFix/>
          </a:blip>
          <a:srcRect b="-2710" l="15175" r="0" t="2710"/>
          <a:stretch/>
        </p:blipFill>
        <p:spPr>
          <a:xfrm>
            <a:off x="4633675" y="367900"/>
            <a:ext cx="3105976" cy="2746124"/>
          </a:xfrm>
          <a:prstGeom prst="rect">
            <a:avLst/>
          </a:prstGeom>
          <a:noFill/>
          <a:ln>
            <a:noFill/>
          </a:ln>
        </p:spPr>
      </p:pic>
      <p:pic>
        <p:nvPicPr>
          <p:cNvPr id="291" name="Google Shape;291;p46"/>
          <p:cNvPicPr preferRelativeResize="0"/>
          <p:nvPr/>
        </p:nvPicPr>
        <p:blipFill>
          <a:blip r:embed="rId4">
            <a:alphaModFix/>
          </a:blip>
          <a:stretch>
            <a:fillRect/>
          </a:stretch>
        </p:blipFill>
        <p:spPr>
          <a:xfrm>
            <a:off x="1093500" y="2229150"/>
            <a:ext cx="3388901" cy="2541676"/>
          </a:xfrm>
          <a:prstGeom prst="rect">
            <a:avLst/>
          </a:prstGeom>
          <a:noFill/>
          <a:ln>
            <a:noFill/>
          </a:ln>
        </p:spPr>
      </p:pic>
      <p:sp>
        <p:nvSpPr>
          <p:cNvPr id="292" name="Google Shape;292;p46"/>
          <p:cNvSpPr txBox="1"/>
          <p:nvPr/>
        </p:nvSpPr>
        <p:spPr>
          <a:xfrm>
            <a:off x="976350" y="332525"/>
            <a:ext cx="3282900" cy="14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Open Sans"/>
                <a:ea typeface="Open Sans"/>
                <a:cs typeface="Open Sans"/>
                <a:sym typeface="Open Sans"/>
              </a:rPr>
              <a:t>YHEP participants proudly donate a large portion of their garden harvest to food banks in Clark County!</a:t>
            </a:r>
            <a:endParaRPr b="1" sz="1800">
              <a:solidFill>
                <a:schemeClr val="accent1"/>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47"/>
          <p:cNvSpPr txBox="1"/>
          <p:nvPr>
            <p:ph type="title"/>
          </p:nvPr>
        </p:nvSpPr>
        <p:spPr>
          <a:xfrm>
            <a:off x="504175" y="312325"/>
            <a:ext cx="8299200" cy="707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rgbClr val="000000"/>
              </a:buClr>
              <a:buSzPts val="1100"/>
              <a:buFont typeface="Arial"/>
              <a:buNone/>
            </a:pPr>
            <a:r>
              <a:rPr lang="en"/>
              <a:t>YHEP Ecological Model of Choice!</a:t>
            </a:r>
            <a:endParaRPr/>
          </a:p>
        </p:txBody>
      </p:sp>
      <p:pic>
        <p:nvPicPr>
          <p:cNvPr id="298" name="Google Shape;298;p47"/>
          <p:cNvPicPr preferRelativeResize="0"/>
          <p:nvPr/>
        </p:nvPicPr>
        <p:blipFill>
          <a:blip r:embed="rId3">
            <a:alphaModFix/>
          </a:blip>
          <a:stretch>
            <a:fillRect/>
          </a:stretch>
        </p:blipFill>
        <p:spPr>
          <a:xfrm>
            <a:off x="8135374" y="4628087"/>
            <a:ext cx="427575" cy="393600"/>
          </a:xfrm>
          <a:prstGeom prst="rect">
            <a:avLst/>
          </a:prstGeom>
          <a:noFill/>
          <a:ln>
            <a:noFill/>
          </a:ln>
        </p:spPr>
      </p:pic>
      <p:pic>
        <p:nvPicPr>
          <p:cNvPr id="299" name="Google Shape;299;p47"/>
          <p:cNvPicPr preferRelativeResize="0"/>
          <p:nvPr/>
        </p:nvPicPr>
        <p:blipFill>
          <a:blip r:embed="rId4">
            <a:alphaModFix/>
          </a:blip>
          <a:stretch>
            <a:fillRect/>
          </a:stretch>
        </p:blipFill>
        <p:spPr>
          <a:xfrm>
            <a:off x="7707800" y="4663229"/>
            <a:ext cx="427574" cy="428321"/>
          </a:xfrm>
          <a:prstGeom prst="rect">
            <a:avLst/>
          </a:prstGeom>
          <a:noFill/>
          <a:ln>
            <a:noFill/>
          </a:ln>
        </p:spPr>
      </p:pic>
      <p:pic>
        <p:nvPicPr>
          <p:cNvPr id="300" name="Google Shape;300;p47"/>
          <p:cNvPicPr preferRelativeResize="0"/>
          <p:nvPr/>
        </p:nvPicPr>
        <p:blipFill>
          <a:blip r:embed="rId5">
            <a:alphaModFix/>
          </a:blip>
          <a:stretch>
            <a:fillRect/>
          </a:stretch>
        </p:blipFill>
        <p:spPr>
          <a:xfrm>
            <a:off x="4116975" y="861200"/>
            <a:ext cx="3750043" cy="3688300"/>
          </a:xfrm>
          <a:prstGeom prst="rect">
            <a:avLst/>
          </a:prstGeom>
          <a:noFill/>
          <a:ln>
            <a:noFill/>
          </a:ln>
        </p:spPr>
      </p:pic>
      <p:sp>
        <p:nvSpPr>
          <p:cNvPr id="301" name="Google Shape;301;p47"/>
          <p:cNvSpPr txBox="1"/>
          <p:nvPr/>
        </p:nvSpPr>
        <p:spPr>
          <a:xfrm>
            <a:off x="466450" y="1085955"/>
            <a:ext cx="3779700" cy="33141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 sz="3000">
                <a:solidFill>
                  <a:schemeClr val="accent5"/>
                </a:solidFill>
              </a:rPr>
              <a:t>Every aspect of the ecological model can by actualized intentionally!</a:t>
            </a:r>
            <a:endParaRPr sz="3000">
              <a:solidFill>
                <a:schemeClr val="accent5"/>
              </a:solidFill>
            </a:endParaRPr>
          </a:p>
        </p:txBody>
      </p:sp>
      <p:sp>
        <p:nvSpPr>
          <p:cNvPr id="302" name="Google Shape;302;p47"/>
          <p:cNvSpPr txBox="1"/>
          <p:nvPr/>
        </p:nvSpPr>
        <p:spPr>
          <a:xfrm>
            <a:off x="1693625" y="4549500"/>
            <a:ext cx="5261700" cy="4578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 sz="900">
                <a:solidFill>
                  <a:srgbClr val="111111"/>
                </a:solidFill>
                <a:latin typeface="Roboto"/>
                <a:ea typeface="Roboto"/>
                <a:cs typeface="Roboto"/>
                <a:sym typeface="Roboto"/>
              </a:rPr>
              <a:t>Bronfenbrenner's ecological model. Diagram by Joel Gibbs based on Bronfenbrenner's (1979) ecological model. </a:t>
            </a:r>
            <a:r>
              <a:rPr lang="en" sz="900"/>
              <a:t>Source: Researchgate.net Uploaded by Kathryn Scott</a:t>
            </a:r>
            <a:endParaRPr sz="9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8"/>
          <p:cNvSpPr txBox="1"/>
          <p:nvPr>
            <p:ph type="title"/>
          </p:nvPr>
        </p:nvSpPr>
        <p:spPr>
          <a:xfrm>
            <a:off x="616500" y="241275"/>
            <a:ext cx="24714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Evaluate</a:t>
            </a:r>
            <a:endParaRPr/>
          </a:p>
        </p:txBody>
      </p:sp>
      <p:sp>
        <p:nvSpPr>
          <p:cNvPr id="308" name="Google Shape;308;p48"/>
          <p:cNvSpPr txBox="1"/>
          <p:nvPr/>
        </p:nvSpPr>
        <p:spPr>
          <a:xfrm rot="-825867">
            <a:off x="323293" y="1075819"/>
            <a:ext cx="3727135" cy="186371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“The JMG program has been a wonderful learning experience for my Kindergarten students. They have learned so much about plants and water and soils. They have gone from "never dirty divas" to " dirt lovers!" It has been a great transition for them and it has worked cross curricular as well.”</a:t>
            </a:r>
            <a:endParaRPr>
              <a:latin typeface="Open Sans"/>
              <a:ea typeface="Open Sans"/>
              <a:cs typeface="Open Sans"/>
              <a:sym typeface="Open Sans"/>
            </a:endParaRPr>
          </a:p>
        </p:txBody>
      </p:sp>
      <p:sp>
        <p:nvSpPr>
          <p:cNvPr id="309" name="Google Shape;309;p48"/>
          <p:cNvSpPr txBox="1"/>
          <p:nvPr/>
        </p:nvSpPr>
        <p:spPr>
          <a:xfrm>
            <a:off x="4982225" y="659175"/>
            <a:ext cx="2944500" cy="11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310" name="Google Shape;310;p48"/>
          <p:cNvSpPr txBox="1"/>
          <p:nvPr/>
        </p:nvSpPr>
        <p:spPr>
          <a:xfrm rot="409085">
            <a:off x="4593021" y="253334"/>
            <a:ext cx="4063436" cy="320386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“I am thrilled to be able to work with the staff at YHEP in Las Vegas. They are the hardest working, most devoted, and knowledgeable leaders I could ever imagine. They spend so much time planning and preparing for every event and it always is a success. The only criticism is that there are not enough of them. The demand is there. We have a tremendous need in Southern Nevada for horticulture education for our kids. We need to grow this department. There is tremendous demand and it is essential that these young people have the kind of instruction that they get from our YHEP group at UNR of Southern Nevada.”</a:t>
            </a:r>
            <a:endParaRPr>
              <a:latin typeface="Open Sans"/>
              <a:ea typeface="Open Sans"/>
              <a:cs typeface="Open Sans"/>
              <a:sym typeface="Open Sans"/>
            </a:endParaRPr>
          </a:p>
        </p:txBody>
      </p:sp>
      <p:sp>
        <p:nvSpPr>
          <p:cNvPr id="311" name="Google Shape;311;p48"/>
          <p:cNvSpPr txBox="1"/>
          <p:nvPr/>
        </p:nvSpPr>
        <p:spPr>
          <a:xfrm>
            <a:off x="4572225" y="3606150"/>
            <a:ext cx="4311000" cy="137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“Always enjoy our visits to the garden. The staff is always kind and professional. I like that they take the time to ensure all of our students get to participate in the lesson and give them ample opportunities to learn and work hands on in the garden.”</a:t>
            </a:r>
            <a:endParaRPr>
              <a:latin typeface="Open Sans"/>
              <a:ea typeface="Open Sans"/>
              <a:cs typeface="Open Sans"/>
              <a:sym typeface="Open Sans"/>
            </a:endParaRPr>
          </a:p>
        </p:txBody>
      </p:sp>
      <p:pic>
        <p:nvPicPr>
          <p:cNvPr id="312" name="Google Shape;312;p48"/>
          <p:cNvPicPr preferRelativeResize="0"/>
          <p:nvPr/>
        </p:nvPicPr>
        <p:blipFill rotWithShape="1">
          <a:blip r:embed="rId3">
            <a:alphaModFix/>
          </a:blip>
          <a:srcRect b="3205" l="0" r="0" t="15028"/>
          <a:stretch/>
        </p:blipFill>
        <p:spPr>
          <a:xfrm>
            <a:off x="1577725" y="2883050"/>
            <a:ext cx="2749325" cy="2004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49"/>
          <p:cNvSpPr txBox="1"/>
          <p:nvPr/>
        </p:nvSpPr>
        <p:spPr>
          <a:xfrm>
            <a:off x="136875" y="211900"/>
            <a:ext cx="8572500" cy="28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Open Sans"/>
                <a:ea typeface="Open Sans"/>
                <a:cs typeface="Open Sans"/>
                <a:sym typeface="Open Sans"/>
              </a:rPr>
              <a:t>Facebook Post by the Henderson International School-</a:t>
            </a:r>
            <a:endParaRPr b="1" sz="1800">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“The JMGP or Junior Master Gardening Program is an international youth gardening program created and managed by Texas A&amp;M Cooperative extension. Here in NV it was introduced by our own land grant university, University of NV Reno Cooperative Extension. Through their local Youth Horticulture Education Program, they reach out to schools and share the curriculum which not only aligns with our science standards but also encourages a love of gardening and appreciation for the environment.”</a:t>
            </a:r>
            <a:endParaRPr sz="1800">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pic>
        <p:nvPicPr>
          <p:cNvPr id="318" name="Google Shape;318;p49"/>
          <p:cNvPicPr preferRelativeResize="0"/>
          <p:nvPr/>
        </p:nvPicPr>
        <p:blipFill rotWithShape="1">
          <a:blip r:embed="rId3">
            <a:alphaModFix/>
          </a:blip>
          <a:srcRect b="16225" l="0" r="0" t="34829"/>
          <a:stretch/>
        </p:blipFill>
        <p:spPr>
          <a:xfrm>
            <a:off x="2525475" y="2794575"/>
            <a:ext cx="3947626" cy="2232125"/>
          </a:xfrm>
          <a:prstGeom prst="rect">
            <a:avLst/>
          </a:prstGeom>
          <a:noFill/>
          <a:ln>
            <a:noFill/>
          </a:ln>
        </p:spPr>
      </p:pic>
      <p:sp>
        <p:nvSpPr>
          <p:cNvPr id="319" name="Google Shape;319;p49"/>
          <p:cNvSpPr txBox="1"/>
          <p:nvPr/>
        </p:nvSpPr>
        <p:spPr>
          <a:xfrm>
            <a:off x="6734000" y="2918900"/>
            <a:ext cx="2248800" cy="12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Unsolicited social media comments can serve as a type of informal evaluation!!</a:t>
            </a:r>
            <a:endParaRPr b="1">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50"/>
          <p:cNvSpPr txBox="1"/>
          <p:nvPr>
            <p:ph type="title"/>
          </p:nvPr>
        </p:nvSpPr>
        <p:spPr>
          <a:xfrm>
            <a:off x="265500" y="1577550"/>
            <a:ext cx="4045200" cy="11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accent5"/>
                </a:solidFill>
              </a:rPr>
              <a:t>Activity Time!</a:t>
            </a:r>
            <a:endParaRPr>
              <a:solidFill>
                <a:schemeClr val="accent5"/>
              </a:solidFill>
            </a:endParaRPr>
          </a:p>
        </p:txBody>
      </p:sp>
      <p:sp>
        <p:nvSpPr>
          <p:cNvPr id="325" name="Google Shape;325;p50"/>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a:t>
            </a:r>
            <a:endParaRPr/>
          </a:p>
          <a:p>
            <a:pPr indent="0" lvl="0" marL="0" rtl="0" algn="ctr">
              <a:spcBef>
                <a:spcPts val="0"/>
              </a:spcBef>
              <a:spcAft>
                <a:spcPts val="0"/>
              </a:spcAft>
              <a:buNone/>
            </a:pPr>
            <a:r>
              <a:t/>
            </a:r>
            <a:endParaRPr/>
          </a:p>
        </p:txBody>
      </p:sp>
      <p:sp>
        <p:nvSpPr>
          <p:cNvPr id="326" name="Google Shape;326;p50"/>
          <p:cNvSpPr txBox="1"/>
          <p:nvPr>
            <p:ph idx="2" type="body"/>
          </p:nvPr>
        </p:nvSpPr>
        <p:spPr>
          <a:xfrm>
            <a:off x="4731300" y="283550"/>
            <a:ext cx="4212300" cy="448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t/>
            </a:r>
            <a:endParaRPr sz="2400">
              <a:latin typeface="Arial"/>
              <a:ea typeface="Arial"/>
              <a:cs typeface="Arial"/>
              <a:sym typeface="Arial"/>
            </a:endParaRPr>
          </a:p>
          <a:p>
            <a:pPr indent="0" lvl="0" marL="0" rtl="0" algn="l">
              <a:spcBef>
                <a:spcPts val="0"/>
              </a:spcBef>
              <a:spcAft>
                <a:spcPts val="0"/>
              </a:spcAft>
              <a:buNone/>
            </a:pPr>
            <a:r>
              <a:rPr b="1" lang="en" sz="2400">
                <a:latin typeface="Arial"/>
                <a:ea typeface="Arial"/>
                <a:cs typeface="Arial"/>
                <a:sym typeface="Arial"/>
              </a:rPr>
              <a:t>Create a logic model</a:t>
            </a:r>
            <a:endParaRPr b="1" sz="24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342900" lvl="3" marL="342900" rtl="0" algn="l">
              <a:spcBef>
                <a:spcPts val="0"/>
              </a:spcBef>
              <a:spcAft>
                <a:spcPts val="0"/>
              </a:spcAft>
              <a:buSzPts val="1800"/>
              <a:buFont typeface="Open Sans"/>
              <a:buAutoNum type="arabicPeriod"/>
            </a:pPr>
            <a:r>
              <a:rPr lang="en" sz="1800">
                <a:latin typeface="Open Sans"/>
                <a:ea typeface="Open Sans"/>
                <a:cs typeface="Open Sans"/>
                <a:sym typeface="Open Sans"/>
              </a:rPr>
              <a:t>Identify your program</a:t>
            </a:r>
            <a:endParaRPr sz="1800">
              <a:latin typeface="Open Sans"/>
              <a:ea typeface="Open Sans"/>
              <a:cs typeface="Open Sans"/>
              <a:sym typeface="Open Sans"/>
            </a:endParaRPr>
          </a:p>
          <a:p>
            <a:pPr indent="-342900" lvl="3" marL="342900" rtl="0" algn="l">
              <a:spcBef>
                <a:spcPts val="0"/>
              </a:spcBef>
              <a:spcAft>
                <a:spcPts val="0"/>
              </a:spcAft>
              <a:buSzPts val="1800"/>
              <a:buFont typeface="Open Sans"/>
              <a:buAutoNum type="arabicPeriod"/>
            </a:pPr>
            <a:r>
              <a:rPr lang="en" sz="1800">
                <a:latin typeface="Open Sans"/>
                <a:ea typeface="Open Sans"/>
                <a:cs typeface="Open Sans"/>
                <a:sym typeface="Open Sans"/>
              </a:rPr>
              <a:t>Define your purpose</a:t>
            </a:r>
            <a:endParaRPr sz="1800">
              <a:latin typeface="Open Sans"/>
              <a:ea typeface="Open Sans"/>
              <a:cs typeface="Open Sans"/>
              <a:sym typeface="Open Sans"/>
            </a:endParaRPr>
          </a:p>
          <a:p>
            <a:pPr indent="-342900" lvl="3" marL="342900" rtl="0" algn="l">
              <a:spcBef>
                <a:spcPts val="0"/>
              </a:spcBef>
              <a:spcAft>
                <a:spcPts val="0"/>
              </a:spcAft>
              <a:buSzPts val="1800"/>
              <a:buFont typeface="Open Sans"/>
              <a:buAutoNum type="arabicPeriod"/>
            </a:pPr>
            <a:r>
              <a:rPr lang="en" sz="1800">
                <a:latin typeface="Open Sans"/>
                <a:ea typeface="Open Sans"/>
                <a:cs typeface="Open Sans"/>
                <a:sym typeface="Open Sans"/>
              </a:rPr>
              <a:t>Inputs- I.D. stakeholders</a:t>
            </a:r>
            <a:endParaRPr sz="1800">
              <a:latin typeface="Open Sans"/>
              <a:ea typeface="Open Sans"/>
              <a:cs typeface="Open Sans"/>
              <a:sym typeface="Open Sans"/>
            </a:endParaRPr>
          </a:p>
          <a:p>
            <a:pPr indent="-342900" lvl="3" marL="342900" rtl="0" algn="l">
              <a:spcBef>
                <a:spcPts val="0"/>
              </a:spcBef>
              <a:spcAft>
                <a:spcPts val="0"/>
              </a:spcAft>
              <a:buSzPts val="1800"/>
              <a:buFont typeface="Open Sans"/>
              <a:buAutoNum type="arabicPeriod"/>
            </a:pPr>
            <a:r>
              <a:rPr lang="en" sz="1800">
                <a:latin typeface="Open Sans"/>
                <a:ea typeface="Open Sans"/>
                <a:cs typeface="Open Sans"/>
                <a:sym typeface="Open Sans"/>
              </a:rPr>
              <a:t>Outputs- Activities and participation</a:t>
            </a:r>
            <a:endParaRPr sz="1800">
              <a:latin typeface="Open Sans"/>
              <a:ea typeface="Open Sans"/>
              <a:cs typeface="Open Sans"/>
              <a:sym typeface="Open Sans"/>
            </a:endParaRPr>
          </a:p>
          <a:p>
            <a:pPr indent="-342900" lvl="3" marL="342900" rtl="0" algn="l">
              <a:spcBef>
                <a:spcPts val="0"/>
              </a:spcBef>
              <a:spcAft>
                <a:spcPts val="0"/>
              </a:spcAft>
              <a:buSzPts val="1800"/>
              <a:buFont typeface="Open Sans"/>
              <a:buAutoNum type="arabicPeriod"/>
            </a:pPr>
            <a:r>
              <a:rPr lang="en" sz="1800">
                <a:latin typeface="Open Sans"/>
                <a:ea typeface="Open Sans"/>
                <a:cs typeface="Open Sans"/>
                <a:sym typeface="Open Sans"/>
              </a:rPr>
              <a:t>Outcomes</a:t>
            </a:r>
            <a:r>
              <a:rPr lang="en" sz="1800">
                <a:latin typeface="Open Sans"/>
                <a:ea typeface="Open Sans"/>
                <a:cs typeface="Open Sans"/>
                <a:sym typeface="Open Sans"/>
              </a:rPr>
              <a:t>-Short, medium, </a:t>
            </a:r>
            <a:r>
              <a:rPr lang="en" sz="1800">
                <a:latin typeface="Open Sans"/>
                <a:ea typeface="Open Sans"/>
                <a:cs typeface="Open Sans"/>
                <a:sym typeface="Open Sans"/>
              </a:rPr>
              <a:t>long term</a:t>
            </a:r>
            <a:r>
              <a:rPr lang="en" sz="1800">
                <a:latin typeface="Open Sans"/>
                <a:ea typeface="Open Sans"/>
                <a:cs typeface="Open Sans"/>
                <a:sym typeface="Open Sans"/>
              </a:rPr>
              <a:t> goals</a:t>
            </a:r>
            <a:endParaRPr sz="1800">
              <a:latin typeface="Open Sans"/>
              <a:ea typeface="Open Sans"/>
              <a:cs typeface="Open Sans"/>
              <a:sym typeface="Open Sans"/>
            </a:endParaRPr>
          </a:p>
          <a:p>
            <a:pPr indent="-342900" lvl="3" marL="342900" rtl="0" algn="l">
              <a:spcBef>
                <a:spcPts val="0"/>
              </a:spcBef>
              <a:spcAft>
                <a:spcPts val="0"/>
              </a:spcAft>
              <a:buSzPts val="1800"/>
              <a:buFont typeface="Open Sans"/>
              <a:buAutoNum type="arabicPeriod"/>
            </a:pPr>
            <a:r>
              <a:rPr lang="en" sz="1800">
                <a:latin typeface="Open Sans"/>
                <a:ea typeface="Open Sans"/>
                <a:cs typeface="Open Sans"/>
                <a:sym typeface="Open Sans"/>
              </a:rPr>
              <a:t>Assumptions- What must be in place for goals to be accomplished?</a:t>
            </a:r>
            <a:endParaRPr sz="1800">
              <a:latin typeface="Open Sans"/>
              <a:ea typeface="Open Sans"/>
              <a:cs typeface="Open Sans"/>
              <a:sym typeface="Open Sans"/>
            </a:endParaRPr>
          </a:p>
          <a:p>
            <a:pPr indent="-342900" lvl="3" marL="342900" rtl="0" algn="l">
              <a:spcBef>
                <a:spcPts val="0"/>
              </a:spcBef>
              <a:spcAft>
                <a:spcPts val="0"/>
              </a:spcAft>
              <a:buSzPts val="1800"/>
              <a:buFont typeface="Open Sans"/>
              <a:buAutoNum type="arabicPeriod"/>
            </a:pPr>
            <a:r>
              <a:rPr lang="en" sz="1800">
                <a:latin typeface="Open Sans"/>
                <a:ea typeface="Open Sans"/>
                <a:cs typeface="Open Sans"/>
                <a:sym typeface="Open Sans"/>
              </a:rPr>
              <a:t>External Factors- Potential or real barriers to overcome</a:t>
            </a:r>
            <a:endParaRPr b="1" sz="1800"/>
          </a:p>
          <a:p>
            <a:pPr indent="0" lvl="0" marL="914400" rtl="0" algn="l">
              <a:spcBef>
                <a:spcPts val="2900"/>
              </a:spcBef>
              <a:spcAft>
                <a:spcPts val="800"/>
              </a:spcAft>
              <a:buNone/>
            </a:pPr>
            <a:r>
              <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51"/>
          <p:cNvSpPr txBox="1"/>
          <p:nvPr>
            <p:ph type="title"/>
          </p:nvPr>
        </p:nvSpPr>
        <p:spPr>
          <a:xfrm>
            <a:off x="523950" y="312325"/>
            <a:ext cx="3345600" cy="707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rgbClr val="000000"/>
              </a:buClr>
              <a:buSzPts val="1100"/>
              <a:buFont typeface="Arial"/>
              <a:buNone/>
            </a:pPr>
            <a:r>
              <a:rPr lang="en"/>
              <a:t>Social Media</a:t>
            </a:r>
            <a:endParaRPr/>
          </a:p>
        </p:txBody>
      </p:sp>
      <p:sp>
        <p:nvSpPr>
          <p:cNvPr id="332" name="Google Shape;332;p51"/>
          <p:cNvSpPr txBox="1"/>
          <p:nvPr>
            <p:ph idx="1" type="body"/>
          </p:nvPr>
        </p:nvSpPr>
        <p:spPr>
          <a:xfrm>
            <a:off x="3892163" y="1601100"/>
            <a:ext cx="5125200" cy="80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https://www.facebook.com/YHEPClarkCounty/</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333" name="Google Shape;333;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Image result for like us on facebook image" id="334" name="Google Shape;334;p51"/>
          <p:cNvPicPr preferRelativeResize="0"/>
          <p:nvPr/>
        </p:nvPicPr>
        <p:blipFill>
          <a:blip r:embed="rId4">
            <a:alphaModFix/>
          </a:blip>
          <a:stretch>
            <a:fillRect/>
          </a:stretch>
        </p:blipFill>
        <p:spPr>
          <a:xfrm>
            <a:off x="556775" y="1114200"/>
            <a:ext cx="2833500" cy="807300"/>
          </a:xfrm>
          <a:prstGeom prst="rect">
            <a:avLst/>
          </a:prstGeom>
          <a:noFill/>
          <a:ln>
            <a:noFill/>
          </a:ln>
        </p:spPr>
      </p:pic>
      <p:pic>
        <p:nvPicPr>
          <p:cNvPr descr="Image result for like us on instagram image" id="335" name="Google Shape;335;p51"/>
          <p:cNvPicPr preferRelativeResize="0"/>
          <p:nvPr/>
        </p:nvPicPr>
        <p:blipFill>
          <a:blip r:embed="rId5">
            <a:alphaModFix/>
          </a:blip>
          <a:stretch>
            <a:fillRect/>
          </a:stretch>
        </p:blipFill>
        <p:spPr>
          <a:xfrm>
            <a:off x="601050" y="2203925"/>
            <a:ext cx="2901550" cy="1034892"/>
          </a:xfrm>
          <a:prstGeom prst="rect">
            <a:avLst/>
          </a:prstGeom>
          <a:noFill/>
          <a:ln>
            <a:noFill/>
          </a:ln>
        </p:spPr>
      </p:pic>
      <p:pic>
        <p:nvPicPr>
          <p:cNvPr descr="Image result for like us on twitter image" id="336" name="Google Shape;336;p51"/>
          <p:cNvPicPr preferRelativeResize="0"/>
          <p:nvPr/>
        </p:nvPicPr>
        <p:blipFill>
          <a:blip r:embed="rId6">
            <a:alphaModFix/>
          </a:blip>
          <a:stretch>
            <a:fillRect/>
          </a:stretch>
        </p:blipFill>
        <p:spPr>
          <a:xfrm>
            <a:off x="464300" y="3502325"/>
            <a:ext cx="3038299" cy="990000"/>
          </a:xfrm>
          <a:prstGeom prst="rect">
            <a:avLst/>
          </a:prstGeom>
          <a:noFill/>
          <a:ln>
            <a:noFill/>
          </a:ln>
        </p:spPr>
      </p:pic>
      <p:sp>
        <p:nvSpPr>
          <p:cNvPr id="337" name="Google Shape;337;p51"/>
          <p:cNvSpPr txBox="1"/>
          <p:nvPr/>
        </p:nvSpPr>
        <p:spPr>
          <a:xfrm>
            <a:off x="3869575" y="2625550"/>
            <a:ext cx="5125200" cy="78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u="sng">
                <a:solidFill>
                  <a:schemeClr val="hlink"/>
                </a:solidFill>
                <a:hlinkClick r:id="rId7"/>
              </a:rPr>
              <a:t>https://www.instagram.com/YHEPClarkCounty/</a:t>
            </a:r>
            <a:endParaRPr sz="1800" u="sng">
              <a:solidFill>
                <a:schemeClr val="hlink"/>
              </a:solidFill>
              <a:hlinkClick r:id="rId8"/>
            </a:endParaRPr>
          </a:p>
          <a:p>
            <a:pPr indent="0" lvl="0" marL="0" rtl="0" algn="l">
              <a:spcBef>
                <a:spcPts val="0"/>
              </a:spcBef>
              <a:spcAft>
                <a:spcPts val="0"/>
              </a:spcAft>
              <a:buNone/>
            </a:pPr>
            <a:r>
              <a:t/>
            </a:r>
            <a:endParaRPr sz="1800">
              <a:latin typeface="Open Sans"/>
              <a:ea typeface="Open Sans"/>
              <a:cs typeface="Open Sans"/>
              <a:sym typeface="Open Sans"/>
            </a:endParaRPr>
          </a:p>
        </p:txBody>
      </p:sp>
      <p:sp>
        <p:nvSpPr>
          <p:cNvPr id="338" name="Google Shape;338;p51"/>
          <p:cNvSpPr txBox="1"/>
          <p:nvPr/>
        </p:nvSpPr>
        <p:spPr>
          <a:xfrm>
            <a:off x="3949225" y="3757775"/>
            <a:ext cx="4575900" cy="7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9"/>
              </a:rPr>
              <a:t>https://twitter.com/YHEPClarkCounty</a:t>
            </a:r>
            <a:endParaRPr sz="1800"/>
          </a:p>
        </p:txBody>
      </p:sp>
      <p:pic>
        <p:nvPicPr>
          <p:cNvPr id="339" name="Google Shape;339;p51"/>
          <p:cNvPicPr preferRelativeResize="0"/>
          <p:nvPr/>
        </p:nvPicPr>
        <p:blipFill>
          <a:blip r:embed="rId10">
            <a:alphaModFix/>
          </a:blip>
          <a:stretch>
            <a:fillRect/>
          </a:stretch>
        </p:blipFill>
        <p:spPr>
          <a:xfrm>
            <a:off x="5759838" y="312333"/>
            <a:ext cx="1231575" cy="1197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52"/>
          <p:cNvSpPr txBox="1"/>
          <p:nvPr>
            <p:ph idx="2" type="body"/>
          </p:nvPr>
        </p:nvSpPr>
        <p:spPr>
          <a:xfrm>
            <a:off x="4939500" y="724200"/>
            <a:ext cx="3761700" cy="28827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b="1" lang="en" sz="4800"/>
              <a:t>Questions?</a:t>
            </a:r>
            <a:endParaRPr b="1" sz="4800"/>
          </a:p>
        </p:txBody>
      </p:sp>
      <p:sp>
        <p:nvSpPr>
          <p:cNvPr id="345" name="Google Shape;345;p52"/>
          <p:cNvSpPr txBox="1"/>
          <p:nvPr/>
        </p:nvSpPr>
        <p:spPr>
          <a:xfrm>
            <a:off x="362800" y="4708025"/>
            <a:ext cx="1440900" cy="2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8761D"/>
                </a:solidFill>
                <a:latin typeface="Proxima Nova"/>
                <a:ea typeface="Proxima Nova"/>
                <a:cs typeface="Proxima Nova"/>
                <a:sym typeface="Proxima Nova"/>
              </a:rPr>
              <a:t>TBP Fall 2019</a:t>
            </a:r>
            <a:endParaRPr sz="1000">
              <a:solidFill>
                <a:srgbClr val="38761D"/>
              </a:solidFill>
              <a:latin typeface="Proxima Nova"/>
              <a:ea typeface="Proxima Nova"/>
              <a:cs typeface="Proxima Nova"/>
              <a:sym typeface="Proxima Nova"/>
            </a:endParaRPr>
          </a:p>
        </p:txBody>
      </p:sp>
      <p:pic>
        <p:nvPicPr>
          <p:cNvPr id="346" name="Google Shape;346;p52"/>
          <p:cNvPicPr preferRelativeResize="0"/>
          <p:nvPr/>
        </p:nvPicPr>
        <p:blipFill rotWithShape="1">
          <a:blip r:embed="rId3">
            <a:alphaModFix/>
          </a:blip>
          <a:srcRect b="0" l="20571" r="15895" t="0"/>
          <a:stretch/>
        </p:blipFill>
        <p:spPr>
          <a:xfrm>
            <a:off x="0" y="539200"/>
            <a:ext cx="4571999" cy="40498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7"/>
          <p:cNvSpPr txBox="1"/>
          <p:nvPr>
            <p:ph type="title"/>
          </p:nvPr>
        </p:nvSpPr>
        <p:spPr>
          <a:xfrm rot="393">
            <a:off x="197425" y="524451"/>
            <a:ext cx="2625900" cy="197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 YHEP Faculty &amp; Staff </a:t>
            </a:r>
            <a:endParaRPr/>
          </a:p>
        </p:txBody>
      </p:sp>
      <p:sp>
        <p:nvSpPr>
          <p:cNvPr id="136" name="Google Shape;136;p27"/>
          <p:cNvSpPr txBox="1"/>
          <p:nvPr>
            <p:ph idx="1" type="body"/>
          </p:nvPr>
        </p:nvSpPr>
        <p:spPr>
          <a:xfrm>
            <a:off x="3746925" y="531075"/>
            <a:ext cx="52797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B5394"/>
                </a:solidFill>
                <a:latin typeface="Arial"/>
                <a:ea typeface="Arial"/>
                <a:cs typeface="Arial"/>
                <a:sym typeface="Arial"/>
              </a:rPr>
              <a:t>Angela O’Callaghan, Ph.D. </a:t>
            </a:r>
            <a:endParaRPr b="1" sz="2400">
              <a:solidFill>
                <a:srgbClr val="0B5394"/>
              </a:solidFill>
              <a:latin typeface="Arial"/>
              <a:ea typeface="Arial"/>
              <a:cs typeface="Arial"/>
              <a:sym typeface="Arial"/>
            </a:endParaRPr>
          </a:p>
          <a:p>
            <a:pPr indent="0" lvl="0" marL="0" rtl="0" algn="l">
              <a:spcBef>
                <a:spcPts val="0"/>
              </a:spcBef>
              <a:spcAft>
                <a:spcPts val="0"/>
              </a:spcAft>
              <a:buNone/>
            </a:pPr>
            <a:r>
              <a:rPr lang="en">
                <a:solidFill>
                  <a:srgbClr val="0B5394"/>
                </a:solidFill>
                <a:latin typeface="Arial"/>
                <a:ea typeface="Arial"/>
                <a:cs typeface="Arial"/>
                <a:sym typeface="Arial"/>
              </a:rPr>
              <a:t>Social Horticulture Specialist, Associate Professor</a:t>
            </a:r>
            <a:endParaRPr>
              <a:solidFill>
                <a:srgbClr val="0B5394"/>
              </a:solidFill>
              <a:latin typeface="Arial"/>
              <a:ea typeface="Arial"/>
              <a:cs typeface="Arial"/>
              <a:sym typeface="Arial"/>
            </a:endParaRPr>
          </a:p>
          <a:p>
            <a:pPr indent="0" lvl="0" marL="0" rtl="0" algn="l">
              <a:spcBef>
                <a:spcPts val="0"/>
              </a:spcBef>
              <a:spcAft>
                <a:spcPts val="0"/>
              </a:spcAft>
              <a:buNone/>
            </a:pPr>
            <a:r>
              <a:t/>
            </a:r>
            <a:endParaRPr sz="2400">
              <a:solidFill>
                <a:srgbClr val="0B5394"/>
              </a:solidFill>
              <a:latin typeface="Arial"/>
              <a:ea typeface="Arial"/>
              <a:cs typeface="Arial"/>
              <a:sym typeface="Arial"/>
            </a:endParaRPr>
          </a:p>
          <a:p>
            <a:pPr indent="0" lvl="0" marL="0" rtl="0" algn="l">
              <a:spcBef>
                <a:spcPts val="0"/>
              </a:spcBef>
              <a:spcAft>
                <a:spcPts val="0"/>
              </a:spcAft>
              <a:buNone/>
            </a:pPr>
            <a:r>
              <a:t/>
            </a:r>
            <a:endParaRPr sz="2400">
              <a:solidFill>
                <a:srgbClr val="0B5394"/>
              </a:solidFill>
              <a:latin typeface="Arial"/>
              <a:ea typeface="Arial"/>
              <a:cs typeface="Arial"/>
              <a:sym typeface="Arial"/>
            </a:endParaRPr>
          </a:p>
          <a:p>
            <a:pPr indent="0" lvl="0" marL="0" rtl="0" algn="l">
              <a:spcBef>
                <a:spcPts val="0"/>
              </a:spcBef>
              <a:spcAft>
                <a:spcPts val="1600"/>
              </a:spcAft>
              <a:buNone/>
            </a:pPr>
            <a:r>
              <a:t/>
            </a:r>
            <a:endParaRPr sz="2400"/>
          </a:p>
        </p:txBody>
      </p:sp>
      <p:sp>
        <p:nvSpPr>
          <p:cNvPr id="137" name="Google Shape;137;p27"/>
          <p:cNvSpPr txBox="1"/>
          <p:nvPr/>
        </p:nvSpPr>
        <p:spPr>
          <a:xfrm>
            <a:off x="3746925" y="1763675"/>
            <a:ext cx="4303200" cy="128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0B5394"/>
                </a:solidFill>
              </a:rPr>
              <a:t>Tricia Braxton Perry, M.A.</a:t>
            </a:r>
            <a:r>
              <a:rPr lang="en" sz="2400">
                <a:solidFill>
                  <a:srgbClr val="0B5394"/>
                </a:solidFill>
              </a:rPr>
              <a:t> </a:t>
            </a:r>
            <a:endParaRPr sz="2400">
              <a:solidFill>
                <a:srgbClr val="0B5394"/>
              </a:solidFill>
            </a:endParaRPr>
          </a:p>
          <a:p>
            <a:pPr indent="0" lvl="0" marL="0" rtl="0" algn="l">
              <a:lnSpc>
                <a:spcPct val="115000"/>
              </a:lnSpc>
              <a:spcBef>
                <a:spcPts val="0"/>
              </a:spcBef>
              <a:spcAft>
                <a:spcPts val="0"/>
              </a:spcAft>
              <a:buNone/>
            </a:pPr>
            <a:r>
              <a:rPr lang="en" sz="1800">
                <a:solidFill>
                  <a:srgbClr val="0B5394"/>
                </a:solidFill>
              </a:rPr>
              <a:t>Youth Horticulture Education </a:t>
            </a:r>
            <a:endParaRPr sz="1800">
              <a:solidFill>
                <a:srgbClr val="0B5394"/>
              </a:solidFill>
            </a:endParaRPr>
          </a:p>
          <a:p>
            <a:pPr indent="0" lvl="0" marL="0" rtl="0" algn="l">
              <a:lnSpc>
                <a:spcPct val="115000"/>
              </a:lnSpc>
              <a:spcBef>
                <a:spcPts val="0"/>
              </a:spcBef>
              <a:spcAft>
                <a:spcPts val="0"/>
              </a:spcAft>
              <a:buNone/>
            </a:pPr>
            <a:r>
              <a:rPr lang="en" sz="1800">
                <a:solidFill>
                  <a:srgbClr val="0B5394"/>
                </a:solidFill>
              </a:rPr>
              <a:t>Program Manager</a:t>
            </a:r>
            <a:endParaRPr sz="1800"/>
          </a:p>
        </p:txBody>
      </p:sp>
      <p:sp>
        <p:nvSpPr>
          <p:cNvPr id="138" name="Google Shape;138;p27"/>
          <p:cNvSpPr txBox="1"/>
          <p:nvPr/>
        </p:nvSpPr>
        <p:spPr>
          <a:xfrm>
            <a:off x="1857375" y="3285175"/>
            <a:ext cx="2691000" cy="141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0B5394"/>
                </a:solidFill>
              </a:rPr>
              <a:t>Nicole Hansen</a:t>
            </a:r>
            <a:r>
              <a:rPr lang="en" sz="2400">
                <a:solidFill>
                  <a:srgbClr val="0B5394"/>
                </a:solidFill>
              </a:rPr>
              <a:t> </a:t>
            </a:r>
            <a:r>
              <a:rPr lang="en" sz="1800">
                <a:solidFill>
                  <a:srgbClr val="0B5394"/>
                </a:solidFill>
              </a:rPr>
              <a:t>Community-based Instructor III</a:t>
            </a:r>
            <a:endParaRPr sz="1800">
              <a:solidFill>
                <a:srgbClr val="0B5394"/>
              </a:solidFill>
            </a:endParaRPr>
          </a:p>
          <a:p>
            <a:pPr indent="0" lvl="0" marL="0" rtl="0" algn="l">
              <a:lnSpc>
                <a:spcPct val="115000"/>
              </a:lnSpc>
              <a:spcBef>
                <a:spcPts val="0"/>
              </a:spcBef>
              <a:spcAft>
                <a:spcPts val="0"/>
              </a:spcAft>
              <a:buNone/>
            </a:pPr>
            <a:r>
              <a:rPr lang="en" sz="1800">
                <a:solidFill>
                  <a:srgbClr val="0B5394"/>
                </a:solidFill>
              </a:rPr>
              <a:t>Focus Area: JMG</a:t>
            </a:r>
            <a:endParaRPr sz="1800">
              <a:solidFill>
                <a:srgbClr val="0B5394"/>
              </a:solidFill>
            </a:endParaRPr>
          </a:p>
          <a:p>
            <a:pPr indent="0" lvl="0" marL="0" rtl="0" algn="l">
              <a:lnSpc>
                <a:spcPct val="115000"/>
              </a:lnSpc>
              <a:spcBef>
                <a:spcPts val="0"/>
              </a:spcBef>
              <a:spcAft>
                <a:spcPts val="0"/>
              </a:spcAft>
              <a:buNone/>
            </a:pPr>
            <a:r>
              <a:t/>
            </a:r>
            <a:endParaRPr sz="2400">
              <a:solidFill>
                <a:schemeClr val="dk2"/>
              </a:solidFill>
              <a:latin typeface="Open Sans"/>
              <a:ea typeface="Open Sans"/>
              <a:cs typeface="Open Sans"/>
              <a:sym typeface="Open Sans"/>
            </a:endParaRPr>
          </a:p>
          <a:p>
            <a:pPr indent="0" lvl="0" marL="0" rtl="0" algn="l">
              <a:spcBef>
                <a:spcPts val="1600"/>
              </a:spcBef>
              <a:spcAft>
                <a:spcPts val="0"/>
              </a:spcAft>
              <a:buNone/>
            </a:pPr>
            <a:r>
              <a:t/>
            </a:r>
            <a:endParaRPr/>
          </a:p>
        </p:txBody>
      </p:sp>
      <p:sp>
        <p:nvSpPr>
          <p:cNvPr id="139" name="Google Shape;139;p27"/>
          <p:cNvSpPr txBox="1"/>
          <p:nvPr/>
        </p:nvSpPr>
        <p:spPr>
          <a:xfrm>
            <a:off x="5832825" y="3285200"/>
            <a:ext cx="2917800" cy="141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0B5394"/>
                </a:solidFill>
              </a:rPr>
              <a:t>Ian Ford-Terry</a:t>
            </a:r>
            <a:r>
              <a:rPr lang="en" sz="2400">
                <a:solidFill>
                  <a:srgbClr val="0B5394"/>
                </a:solidFill>
              </a:rPr>
              <a:t> </a:t>
            </a:r>
            <a:endParaRPr sz="2400">
              <a:solidFill>
                <a:srgbClr val="0B5394"/>
              </a:solidFill>
            </a:endParaRPr>
          </a:p>
          <a:p>
            <a:pPr indent="0" lvl="0" marL="0" rtl="0" algn="l">
              <a:lnSpc>
                <a:spcPct val="115000"/>
              </a:lnSpc>
              <a:spcBef>
                <a:spcPts val="0"/>
              </a:spcBef>
              <a:spcAft>
                <a:spcPts val="0"/>
              </a:spcAft>
              <a:buNone/>
            </a:pPr>
            <a:r>
              <a:rPr lang="en" sz="1800">
                <a:solidFill>
                  <a:srgbClr val="0B5394"/>
                </a:solidFill>
              </a:rPr>
              <a:t>Community-based Instructor III</a:t>
            </a:r>
            <a:endParaRPr sz="1800">
              <a:solidFill>
                <a:srgbClr val="0B5394"/>
              </a:solidFill>
            </a:endParaRPr>
          </a:p>
          <a:p>
            <a:pPr indent="0" lvl="0" marL="0" rtl="0" algn="l">
              <a:lnSpc>
                <a:spcPct val="115000"/>
              </a:lnSpc>
              <a:spcBef>
                <a:spcPts val="0"/>
              </a:spcBef>
              <a:spcAft>
                <a:spcPts val="0"/>
              </a:spcAft>
              <a:buNone/>
            </a:pPr>
            <a:r>
              <a:rPr lang="en" sz="1800">
                <a:solidFill>
                  <a:srgbClr val="0B5394"/>
                </a:solidFill>
              </a:rPr>
              <a:t>Focus Area: Career     Readiness</a:t>
            </a:r>
            <a:endParaRPr sz="1800">
              <a:solidFill>
                <a:srgbClr val="0B5394"/>
              </a:solidFill>
            </a:endParaRPr>
          </a:p>
        </p:txBody>
      </p:sp>
      <p:pic>
        <p:nvPicPr>
          <p:cNvPr id="140" name="Google Shape;140;p27"/>
          <p:cNvPicPr preferRelativeResize="0"/>
          <p:nvPr/>
        </p:nvPicPr>
        <p:blipFill rotWithShape="1">
          <a:blip r:embed="rId3">
            <a:alphaModFix/>
          </a:blip>
          <a:srcRect b="52055" l="9503" r="51767" t="15606"/>
          <a:stretch/>
        </p:blipFill>
        <p:spPr>
          <a:xfrm>
            <a:off x="2823325" y="1789613"/>
            <a:ext cx="931047" cy="1155380"/>
          </a:xfrm>
          <a:prstGeom prst="rect">
            <a:avLst/>
          </a:prstGeom>
          <a:noFill/>
          <a:ln>
            <a:noFill/>
          </a:ln>
        </p:spPr>
      </p:pic>
      <p:pic>
        <p:nvPicPr>
          <p:cNvPr id="141" name="Google Shape;141;p27"/>
          <p:cNvPicPr preferRelativeResize="0"/>
          <p:nvPr/>
        </p:nvPicPr>
        <p:blipFill rotWithShape="1">
          <a:blip r:embed="rId4">
            <a:alphaModFix/>
          </a:blip>
          <a:srcRect b="61795" l="45997" r="23585" t="10125"/>
          <a:stretch/>
        </p:blipFill>
        <p:spPr>
          <a:xfrm>
            <a:off x="4782475" y="3329925"/>
            <a:ext cx="1001500" cy="1232700"/>
          </a:xfrm>
          <a:prstGeom prst="rect">
            <a:avLst/>
          </a:prstGeom>
          <a:noFill/>
          <a:ln>
            <a:noFill/>
          </a:ln>
        </p:spPr>
      </p:pic>
      <p:pic>
        <p:nvPicPr>
          <p:cNvPr id="142" name="Google Shape;142;p27"/>
          <p:cNvPicPr preferRelativeResize="0"/>
          <p:nvPr/>
        </p:nvPicPr>
        <p:blipFill rotWithShape="1">
          <a:blip r:embed="rId5">
            <a:alphaModFix/>
          </a:blip>
          <a:srcRect b="0" l="16115" r="6443" t="-300"/>
          <a:stretch/>
        </p:blipFill>
        <p:spPr>
          <a:xfrm>
            <a:off x="2811300" y="303175"/>
            <a:ext cx="1001500" cy="1232700"/>
          </a:xfrm>
          <a:prstGeom prst="rect">
            <a:avLst/>
          </a:prstGeom>
          <a:noFill/>
          <a:ln>
            <a:noFill/>
          </a:ln>
        </p:spPr>
      </p:pic>
      <p:pic>
        <p:nvPicPr>
          <p:cNvPr id="143" name="Google Shape;143;p27"/>
          <p:cNvPicPr preferRelativeResize="0"/>
          <p:nvPr/>
        </p:nvPicPr>
        <p:blipFill rotWithShape="1">
          <a:blip r:embed="rId6">
            <a:alphaModFix/>
          </a:blip>
          <a:srcRect b="49908" l="21761" r="62758" t="24688"/>
          <a:stretch/>
        </p:blipFill>
        <p:spPr>
          <a:xfrm>
            <a:off x="806375" y="3362525"/>
            <a:ext cx="1001501" cy="12326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1000"/>
                                        <p:tgtEl>
                                          <p:spTgt spid="14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5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1300"/>
                                        <p:tgtEl>
                                          <p:spTgt spid="14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pic>
        <p:nvPicPr>
          <p:cNvPr id="148" name="Google Shape;148;p28"/>
          <p:cNvPicPr preferRelativeResize="0"/>
          <p:nvPr/>
        </p:nvPicPr>
        <p:blipFill rotWithShape="1">
          <a:blip r:embed="rId3">
            <a:alphaModFix/>
          </a:blip>
          <a:srcRect b="0" l="0" r="0" t="10096"/>
          <a:stretch/>
        </p:blipFill>
        <p:spPr>
          <a:xfrm>
            <a:off x="375650" y="599574"/>
            <a:ext cx="4350450" cy="2568350"/>
          </a:xfrm>
          <a:prstGeom prst="rect">
            <a:avLst/>
          </a:prstGeom>
          <a:noFill/>
          <a:ln>
            <a:noFill/>
          </a:ln>
        </p:spPr>
      </p:pic>
      <p:sp>
        <p:nvSpPr>
          <p:cNvPr id="149" name="Google Shape;149;p28"/>
          <p:cNvSpPr txBox="1"/>
          <p:nvPr/>
        </p:nvSpPr>
        <p:spPr>
          <a:xfrm>
            <a:off x="269700" y="3650500"/>
            <a:ext cx="43506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4"/>
              </a:rPr>
              <a:t>https://communityofgardens.si.edu/exhibits/show/historycommunitygardens/schoolgardens</a:t>
            </a:r>
            <a:endParaRPr sz="800">
              <a:latin typeface="Open Sans"/>
              <a:ea typeface="Open Sans"/>
              <a:cs typeface="Open Sans"/>
              <a:sym typeface="Open Sans"/>
            </a:endParaRPr>
          </a:p>
        </p:txBody>
      </p:sp>
      <p:sp>
        <p:nvSpPr>
          <p:cNvPr id="150" name="Google Shape;150;p28"/>
          <p:cNvSpPr txBox="1"/>
          <p:nvPr/>
        </p:nvSpPr>
        <p:spPr>
          <a:xfrm>
            <a:off x="221475" y="3167925"/>
            <a:ext cx="4350600" cy="5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With smokestacks in the background, children water their plots at DeWitt Clinton Park in New York City, c. 1906</a:t>
            </a:r>
            <a:endParaRPr sz="1200">
              <a:latin typeface="Open Sans"/>
              <a:ea typeface="Open Sans"/>
              <a:cs typeface="Open Sans"/>
              <a:sym typeface="Open Sans"/>
            </a:endParaRPr>
          </a:p>
        </p:txBody>
      </p:sp>
      <p:pic>
        <p:nvPicPr>
          <p:cNvPr id="151" name="Google Shape;151;p28"/>
          <p:cNvPicPr preferRelativeResize="0"/>
          <p:nvPr/>
        </p:nvPicPr>
        <p:blipFill>
          <a:blip r:embed="rId5">
            <a:alphaModFix/>
          </a:blip>
          <a:stretch>
            <a:fillRect/>
          </a:stretch>
        </p:blipFill>
        <p:spPr>
          <a:xfrm>
            <a:off x="5584800" y="152400"/>
            <a:ext cx="2748382" cy="4838700"/>
          </a:xfrm>
          <a:prstGeom prst="rect">
            <a:avLst/>
          </a:prstGeom>
          <a:noFill/>
          <a:ln>
            <a:noFill/>
          </a:ln>
        </p:spPr>
      </p:pic>
      <p:sp>
        <p:nvSpPr>
          <p:cNvPr id="152" name="Google Shape;152;p28"/>
          <p:cNvSpPr/>
          <p:nvPr/>
        </p:nvSpPr>
        <p:spPr>
          <a:xfrm>
            <a:off x="2302050" y="3083100"/>
            <a:ext cx="96300" cy="183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8"/>
          <p:cNvSpPr/>
          <p:nvPr/>
        </p:nvSpPr>
        <p:spPr>
          <a:xfrm>
            <a:off x="5316875" y="4440350"/>
            <a:ext cx="221400" cy="115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8"/>
          <p:cNvSpPr txBox="1"/>
          <p:nvPr/>
        </p:nvSpPr>
        <p:spPr>
          <a:xfrm>
            <a:off x="664600" y="4295875"/>
            <a:ext cx="4170600" cy="2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155" name="Google Shape;155;p28"/>
          <p:cNvSpPr txBox="1"/>
          <p:nvPr/>
        </p:nvSpPr>
        <p:spPr>
          <a:xfrm>
            <a:off x="905425" y="4127300"/>
            <a:ext cx="4276500" cy="7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Plans for a school garden in Chicago, c. 1911. The orderly design of children’s gardens was intended to promote efficiency and individual responsibility. From Among School Gardens, 1911.</a:t>
            </a:r>
            <a:endParaRPr sz="1200">
              <a:latin typeface="Open Sans"/>
              <a:ea typeface="Open Sans"/>
              <a:cs typeface="Open Sans"/>
              <a:sym typeface="Open Sans"/>
            </a:endParaRPr>
          </a:p>
        </p:txBody>
      </p:sp>
      <p:sp>
        <p:nvSpPr>
          <p:cNvPr id="156" name="Google Shape;156;p28"/>
          <p:cNvSpPr txBox="1"/>
          <p:nvPr/>
        </p:nvSpPr>
        <p:spPr>
          <a:xfrm>
            <a:off x="252750" y="53650"/>
            <a:ext cx="4403700" cy="5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accent1"/>
                </a:solidFill>
                <a:latin typeface="PT Sans Narrow"/>
                <a:ea typeface="PT Sans Narrow"/>
                <a:cs typeface="PT Sans Narrow"/>
                <a:sym typeface="PT Sans Narrow"/>
              </a:rPr>
              <a:t>School Gardens of Time Passed</a:t>
            </a:r>
            <a:endParaRPr b="1" sz="3000">
              <a:solidFill>
                <a:schemeClr val="accent1"/>
              </a:solidFill>
              <a:latin typeface="PT Sans Narrow"/>
              <a:ea typeface="PT Sans Narrow"/>
              <a:cs typeface="PT Sans Narrow"/>
              <a:sym typeface="PT Sans Narr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9"/>
          <p:cNvSpPr txBox="1"/>
          <p:nvPr>
            <p:ph type="title"/>
          </p:nvPr>
        </p:nvSpPr>
        <p:spPr>
          <a:xfrm>
            <a:off x="311700" y="24540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UNR- Extension School Gardens Program 1998 to mid 2017</a:t>
            </a:r>
            <a:endParaRPr sz="3000"/>
          </a:p>
        </p:txBody>
      </p:sp>
      <p:sp>
        <p:nvSpPr>
          <p:cNvPr id="162" name="Google Shape;162;p29"/>
          <p:cNvSpPr txBox="1"/>
          <p:nvPr>
            <p:ph idx="1" type="body"/>
          </p:nvPr>
        </p:nvSpPr>
        <p:spPr>
          <a:xfrm>
            <a:off x="311700" y="1113925"/>
            <a:ext cx="8520600" cy="393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1998  </a:t>
            </a:r>
            <a:r>
              <a:rPr b="1" lang="en">
                <a:latin typeface="Calibri"/>
                <a:ea typeface="Calibri"/>
                <a:cs typeface="Calibri"/>
                <a:sym typeface="Calibri"/>
              </a:rPr>
              <a:t>The Junior Master Gardener Curriculum (JMG)</a:t>
            </a:r>
            <a:r>
              <a:rPr lang="en">
                <a:latin typeface="Calibri"/>
                <a:ea typeface="Calibri"/>
                <a:cs typeface="Calibri"/>
                <a:sym typeface="Calibri"/>
              </a:rPr>
              <a:t>, created by Texas A&amp;M University brought to Cooperative Extension. One JMG chapter per semester is delivered.</a:t>
            </a:r>
            <a:endParaRPr>
              <a:latin typeface="Calibri"/>
              <a:ea typeface="Calibri"/>
              <a:cs typeface="Calibri"/>
              <a:sym typeface="Calibri"/>
            </a:endParaRPr>
          </a:p>
          <a:p>
            <a:pPr indent="0" lvl="0" marL="0" rtl="0" algn="l">
              <a:spcBef>
                <a:spcPts val="1600"/>
              </a:spcBef>
              <a:spcAft>
                <a:spcPts val="0"/>
              </a:spcAft>
              <a:buNone/>
            </a:pPr>
            <a:r>
              <a:rPr lang="en">
                <a:latin typeface="Calibri"/>
                <a:ea typeface="Calibri"/>
                <a:cs typeface="Calibri"/>
                <a:sym typeface="Calibri"/>
              </a:rPr>
              <a:t>2000  </a:t>
            </a:r>
            <a:r>
              <a:rPr b="1" lang="en">
                <a:latin typeface="Calibri"/>
                <a:ea typeface="Calibri"/>
                <a:cs typeface="Calibri"/>
                <a:sym typeface="Calibri"/>
              </a:rPr>
              <a:t>Angela O’Callaghan, Ph.D. surveys CCSD schools to garden activity</a:t>
            </a:r>
            <a:r>
              <a:rPr lang="en">
                <a:latin typeface="Calibri"/>
                <a:ea typeface="Calibri"/>
                <a:cs typeface="Calibri"/>
                <a:sym typeface="Calibri"/>
              </a:rPr>
              <a:t> and begins a formal School Gardens program for Cooperative Extension.      </a:t>
            </a:r>
            <a:endParaRPr>
              <a:latin typeface="Calibri"/>
              <a:ea typeface="Calibri"/>
              <a:cs typeface="Calibri"/>
              <a:sym typeface="Calibri"/>
            </a:endParaRPr>
          </a:p>
          <a:p>
            <a:pPr indent="0" lvl="0" marL="0" rtl="0" algn="l">
              <a:spcBef>
                <a:spcPts val="1600"/>
              </a:spcBef>
              <a:spcAft>
                <a:spcPts val="0"/>
              </a:spcAft>
              <a:buNone/>
            </a:pPr>
            <a:r>
              <a:rPr lang="en">
                <a:latin typeface="Calibri"/>
                <a:ea typeface="Calibri"/>
                <a:cs typeface="Calibri"/>
                <a:sym typeface="Calibri"/>
              </a:rPr>
              <a:t>2005      </a:t>
            </a:r>
            <a:r>
              <a:rPr b="1" lang="en">
                <a:latin typeface="Calibri"/>
                <a:ea typeface="Calibri"/>
                <a:cs typeface="Calibri"/>
                <a:sym typeface="Calibri"/>
              </a:rPr>
              <a:t>Peer Reviewed Journal Article is published!</a:t>
            </a:r>
            <a:r>
              <a:rPr lang="en">
                <a:latin typeface="Calibri"/>
                <a:ea typeface="Calibri"/>
                <a:cs typeface="Calibri"/>
                <a:sym typeface="Calibri"/>
              </a:rPr>
              <a:t> </a:t>
            </a:r>
            <a:r>
              <a:rPr b="1" lang="en">
                <a:latin typeface="Calibri"/>
                <a:ea typeface="Calibri"/>
                <a:cs typeface="Calibri"/>
                <a:sym typeface="Calibri"/>
              </a:rPr>
              <a:t>Creating A School Gardens Program In The Challenging Environment Of Las Vegas, Nevada</a:t>
            </a:r>
            <a:r>
              <a:rPr lang="en">
                <a:latin typeface="Calibri"/>
                <a:ea typeface="Calibri"/>
                <a:cs typeface="Calibri"/>
                <a:sym typeface="Calibri"/>
              </a:rPr>
              <a:t>, O’Callaghan, A.M. HortTechnology, 2005, Vol.15(3), pp.429-433</a:t>
            </a:r>
            <a:endParaRPr>
              <a:latin typeface="Calibri"/>
              <a:ea typeface="Calibri"/>
              <a:cs typeface="Calibri"/>
              <a:sym typeface="Calibri"/>
            </a:endParaRPr>
          </a:p>
          <a:p>
            <a:pPr indent="0" lvl="0" marL="0" rtl="0" algn="l">
              <a:spcBef>
                <a:spcPts val="1600"/>
              </a:spcBef>
              <a:spcAft>
                <a:spcPts val="0"/>
              </a:spcAft>
              <a:buNone/>
            </a:pPr>
            <a:r>
              <a:rPr lang="en">
                <a:latin typeface="Calibri"/>
                <a:ea typeface="Calibri"/>
                <a:cs typeface="Calibri"/>
                <a:sym typeface="Calibri"/>
              </a:rPr>
              <a:t>2003- 2017      JMG curriculum is taught in cycles of one JMG club per two year period.</a:t>
            </a:r>
            <a:endParaRPr>
              <a:latin typeface="Calibri"/>
              <a:ea typeface="Calibri"/>
              <a:cs typeface="Calibri"/>
              <a:sym typeface="Calibri"/>
            </a:endParaRPr>
          </a:p>
          <a:p>
            <a:pPr indent="0" lvl="0" marL="0" rtl="0" algn="l">
              <a:spcBef>
                <a:spcPts val="1600"/>
              </a:spcBef>
              <a:spcAft>
                <a:spcPts val="0"/>
              </a:spcAft>
              <a:buNone/>
            </a:pPr>
            <a:r>
              <a:t/>
            </a:r>
            <a:endParaRPr>
              <a:latin typeface="Calibri"/>
              <a:ea typeface="Calibri"/>
              <a:cs typeface="Calibri"/>
              <a:sym typeface="Calibri"/>
            </a:endParaRPr>
          </a:p>
          <a:p>
            <a:pPr indent="0" lvl="0" marL="0" rtl="0" algn="l">
              <a:spcBef>
                <a:spcPts val="160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Google Shape;167;p30"/>
          <p:cNvPicPr preferRelativeResize="0"/>
          <p:nvPr/>
        </p:nvPicPr>
        <p:blipFill>
          <a:blip r:embed="rId3">
            <a:alphaModFix/>
          </a:blip>
          <a:stretch>
            <a:fillRect/>
          </a:stretch>
        </p:blipFill>
        <p:spPr>
          <a:xfrm>
            <a:off x="2161175" y="845788"/>
            <a:ext cx="4821650" cy="3214425"/>
          </a:xfrm>
          <a:prstGeom prst="rect">
            <a:avLst/>
          </a:prstGeom>
          <a:noFill/>
          <a:ln>
            <a:noFill/>
          </a:ln>
        </p:spPr>
      </p:pic>
      <p:sp>
        <p:nvSpPr>
          <p:cNvPr id="168" name="Google Shape;168;p30"/>
          <p:cNvSpPr txBox="1"/>
          <p:nvPr/>
        </p:nvSpPr>
        <p:spPr>
          <a:xfrm>
            <a:off x="7053400" y="4757525"/>
            <a:ext cx="2015100" cy="17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Photo:SethChernoff.com</a:t>
            </a:r>
            <a:endParaRPr sz="1000">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31"/>
          <p:cNvSpPr txBox="1"/>
          <p:nvPr>
            <p:ph type="title"/>
          </p:nvPr>
        </p:nvSpPr>
        <p:spPr>
          <a:xfrm>
            <a:off x="1540500" y="1097600"/>
            <a:ext cx="6063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Build from past achievement</a:t>
            </a:r>
            <a:endParaRPr>
              <a:latin typeface="Times New Roman"/>
              <a:ea typeface="Times New Roman"/>
              <a:cs typeface="Times New Roman"/>
              <a:sym typeface="Times New Roman"/>
            </a:endParaRPr>
          </a:p>
        </p:txBody>
      </p:sp>
      <p:sp>
        <p:nvSpPr>
          <p:cNvPr id="174" name="Google Shape;174;p31"/>
          <p:cNvSpPr txBox="1"/>
          <p:nvPr>
            <p:ph type="title"/>
          </p:nvPr>
        </p:nvSpPr>
        <p:spPr>
          <a:xfrm>
            <a:off x="2024400" y="3257050"/>
            <a:ext cx="50952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9900FF"/>
                </a:solidFill>
                <a:latin typeface="Lobster"/>
                <a:ea typeface="Lobster"/>
                <a:cs typeface="Lobster"/>
                <a:sym typeface="Lobster"/>
              </a:rPr>
              <a:t>Develop </a:t>
            </a:r>
            <a:r>
              <a:rPr lang="en" sz="4800" u="sng">
                <a:solidFill>
                  <a:srgbClr val="9900FF"/>
                </a:solidFill>
                <a:latin typeface="Lobster"/>
                <a:ea typeface="Lobster"/>
                <a:cs typeface="Lobster"/>
                <a:sym typeface="Lobster"/>
              </a:rPr>
              <a:t>new</a:t>
            </a:r>
            <a:r>
              <a:rPr lang="en" sz="4800">
                <a:solidFill>
                  <a:srgbClr val="9900FF"/>
                </a:solidFill>
                <a:latin typeface="Lobster"/>
                <a:ea typeface="Lobster"/>
                <a:cs typeface="Lobster"/>
                <a:sym typeface="Lobster"/>
              </a:rPr>
              <a:t> ideas!</a:t>
            </a:r>
            <a:endParaRPr sz="4800">
              <a:solidFill>
                <a:srgbClr val="9900FF"/>
              </a:solidFill>
              <a:latin typeface="Lobster"/>
              <a:ea typeface="Lobster"/>
              <a:cs typeface="Lobster"/>
              <a:sym typeface="Lobster"/>
            </a:endParaRPr>
          </a:p>
        </p:txBody>
      </p:sp>
      <p:sp>
        <p:nvSpPr>
          <p:cNvPr id="175" name="Google Shape;175;p31"/>
          <p:cNvSpPr txBox="1"/>
          <p:nvPr/>
        </p:nvSpPr>
        <p:spPr>
          <a:xfrm>
            <a:off x="4150200" y="1909313"/>
            <a:ext cx="843600" cy="109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666666"/>
                </a:solidFill>
                <a:latin typeface="Lobster"/>
                <a:ea typeface="Lobster"/>
                <a:cs typeface="Lobster"/>
                <a:sym typeface="Lobster"/>
              </a:rPr>
              <a:t>&amp;</a:t>
            </a:r>
            <a:endParaRPr sz="6000">
              <a:solidFill>
                <a:srgbClr val="666666"/>
              </a:solidFill>
              <a:latin typeface="Lobster"/>
              <a:ea typeface="Lobster"/>
              <a:cs typeface="Lobster"/>
              <a:sym typeface="Lobs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32"/>
          <p:cNvSpPr txBox="1"/>
          <p:nvPr>
            <p:ph type="title"/>
          </p:nvPr>
        </p:nvSpPr>
        <p:spPr>
          <a:xfrm>
            <a:off x="265500" y="1577550"/>
            <a:ext cx="4045200" cy="11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accent5"/>
                </a:solidFill>
              </a:rPr>
              <a:t>Activity Time!</a:t>
            </a:r>
            <a:endParaRPr>
              <a:solidFill>
                <a:schemeClr val="accent5"/>
              </a:solidFill>
            </a:endParaRPr>
          </a:p>
        </p:txBody>
      </p:sp>
      <p:sp>
        <p:nvSpPr>
          <p:cNvPr id="181" name="Google Shape;181;p32"/>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a:t>
            </a:r>
            <a:endParaRPr/>
          </a:p>
          <a:p>
            <a:pPr indent="0" lvl="0" marL="0" rtl="0" algn="ctr">
              <a:spcBef>
                <a:spcPts val="0"/>
              </a:spcBef>
              <a:spcAft>
                <a:spcPts val="0"/>
              </a:spcAft>
              <a:buNone/>
            </a:pPr>
            <a:r>
              <a:t/>
            </a:r>
            <a:endParaRPr/>
          </a:p>
        </p:txBody>
      </p:sp>
      <p:sp>
        <p:nvSpPr>
          <p:cNvPr id="182" name="Google Shape;182;p32"/>
          <p:cNvSpPr txBox="1"/>
          <p:nvPr>
            <p:ph idx="2" type="body"/>
          </p:nvPr>
        </p:nvSpPr>
        <p:spPr>
          <a:xfrm>
            <a:off x="4731300" y="283550"/>
            <a:ext cx="4212300" cy="448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t/>
            </a:r>
            <a:endParaRPr sz="2400">
              <a:latin typeface="Arial"/>
              <a:ea typeface="Arial"/>
              <a:cs typeface="Arial"/>
              <a:sym typeface="Arial"/>
            </a:endParaRPr>
          </a:p>
          <a:p>
            <a:pPr indent="0" lvl="0" marL="0" rtl="0" algn="l">
              <a:spcBef>
                <a:spcPts val="0"/>
              </a:spcBef>
              <a:spcAft>
                <a:spcPts val="0"/>
              </a:spcAft>
              <a:buNone/>
            </a:pPr>
            <a:r>
              <a:rPr b="1" lang="en" sz="2400">
                <a:latin typeface="Arial"/>
                <a:ea typeface="Arial"/>
                <a:cs typeface="Arial"/>
                <a:sym typeface="Arial"/>
              </a:rPr>
              <a:t>Your programs past performance!</a:t>
            </a:r>
            <a:endParaRPr b="1" sz="24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342900" lvl="3" marL="342900" rtl="0" algn="l">
              <a:spcBef>
                <a:spcPts val="0"/>
              </a:spcBef>
              <a:spcAft>
                <a:spcPts val="0"/>
              </a:spcAft>
              <a:buSzPts val="1800"/>
              <a:buFont typeface="Open Sans"/>
              <a:buAutoNum type="arabicPeriod"/>
            </a:pPr>
            <a:r>
              <a:rPr lang="en" sz="1800">
                <a:latin typeface="Open Sans"/>
                <a:ea typeface="Open Sans"/>
                <a:cs typeface="Open Sans"/>
                <a:sym typeface="Open Sans"/>
              </a:rPr>
              <a:t>Using bullet points, write a list of three to five past accomplishments of your program</a:t>
            </a:r>
            <a:endParaRPr sz="1800">
              <a:latin typeface="Open Sans"/>
              <a:ea typeface="Open Sans"/>
              <a:cs typeface="Open Sans"/>
              <a:sym typeface="Open Sans"/>
            </a:endParaRPr>
          </a:p>
          <a:p>
            <a:pPr indent="0" lvl="0" marL="914400" rtl="0" algn="l">
              <a:spcBef>
                <a:spcPts val="2900"/>
              </a:spcBef>
              <a:spcAft>
                <a:spcPts val="800"/>
              </a:spcAft>
              <a:buNone/>
            </a:pPr>
            <a:r>
              <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3"/>
          <p:cNvSpPr txBox="1"/>
          <p:nvPr>
            <p:ph type="title"/>
          </p:nvPr>
        </p:nvSpPr>
        <p:spPr>
          <a:xfrm>
            <a:off x="311700" y="187275"/>
            <a:ext cx="82062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Move forward!</a:t>
            </a:r>
            <a:endParaRPr/>
          </a:p>
        </p:txBody>
      </p:sp>
      <p:sp>
        <p:nvSpPr>
          <p:cNvPr id="188" name="Google Shape;188;p33"/>
          <p:cNvSpPr txBox="1"/>
          <p:nvPr>
            <p:ph idx="1" type="body"/>
          </p:nvPr>
        </p:nvSpPr>
        <p:spPr>
          <a:xfrm>
            <a:off x="382000" y="894675"/>
            <a:ext cx="8520600" cy="381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2017 	</a:t>
            </a:r>
            <a:r>
              <a:rPr b="1" lang="en">
                <a:latin typeface="Calibri"/>
                <a:ea typeface="Calibri"/>
                <a:cs typeface="Calibri"/>
                <a:sym typeface="Calibri"/>
              </a:rPr>
              <a:t>Dr. O’Callaghan brings Tricia Braxton Perry, Program Manager III</a:t>
            </a:r>
            <a:r>
              <a:rPr lang="en">
                <a:latin typeface="Calibri"/>
                <a:ea typeface="Calibri"/>
                <a:cs typeface="Calibri"/>
                <a:sym typeface="Calibri"/>
              </a:rPr>
              <a:t> onboard to enhance garden-based learning efforts for larger youth audience.  </a:t>
            </a:r>
            <a:endParaRPr>
              <a:latin typeface="Calibri"/>
              <a:ea typeface="Calibri"/>
              <a:cs typeface="Calibri"/>
              <a:sym typeface="Calibri"/>
            </a:endParaRPr>
          </a:p>
          <a:p>
            <a:pPr indent="0" lvl="0" marL="914400" rtl="0" algn="l">
              <a:spcBef>
                <a:spcPts val="1600"/>
              </a:spcBef>
              <a:spcAft>
                <a:spcPts val="0"/>
              </a:spcAft>
              <a:buNone/>
            </a:pPr>
            <a:r>
              <a:rPr b="1" lang="en" sz="2400">
                <a:latin typeface="Calibri"/>
                <a:ea typeface="Calibri"/>
                <a:cs typeface="Calibri"/>
                <a:sym typeface="Calibri"/>
              </a:rPr>
              <a:t>Youth Horticulture Education Program</a:t>
            </a:r>
            <a:r>
              <a:rPr b="1" lang="en" sz="2400">
                <a:latin typeface="Calibri"/>
                <a:ea typeface="Calibri"/>
                <a:cs typeface="Calibri"/>
                <a:sym typeface="Calibri"/>
              </a:rPr>
              <a:t> </a:t>
            </a:r>
            <a:r>
              <a:rPr lang="en">
                <a:latin typeface="Calibri"/>
                <a:ea typeface="Calibri"/>
                <a:cs typeface="Calibri"/>
                <a:sym typeface="Calibri"/>
              </a:rPr>
              <a:t>becomes the formal name of youth efforts. Youth projects are formally identified and logic model is created</a:t>
            </a:r>
            <a:endParaRPr>
              <a:latin typeface="Calibri"/>
              <a:ea typeface="Calibri"/>
              <a:cs typeface="Calibri"/>
              <a:sym typeface="Calibri"/>
            </a:endParaRPr>
          </a:p>
          <a:p>
            <a:pPr indent="0" lvl="0" marL="914400" rtl="0" algn="l">
              <a:spcBef>
                <a:spcPts val="1600"/>
              </a:spcBef>
              <a:spcAft>
                <a:spcPts val="0"/>
              </a:spcAft>
              <a:buNone/>
            </a:pPr>
            <a:r>
              <a:rPr b="1" lang="en">
                <a:latin typeface="Calibri"/>
                <a:ea typeface="Calibri"/>
                <a:cs typeface="Calibri"/>
                <a:sym typeface="Calibri"/>
              </a:rPr>
              <a:t>Roger Olsen, Nicole Hansen &amp; Ian Ford- Terry</a:t>
            </a:r>
            <a:r>
              <a:rPr lang="en">
                <a:latin typeface="Calibri"/>
                <a:ea typeface="Calibri"/>
                <a:cs typeface="Calibri"/>
                <a:sym typeface="Calibri"/>
              </a:rPr>
              <a:t> join Tricia to form </a:t>
            </a:r>
            <a:r>
              <a:rPr b="1" lang="en" u="sng">
                <a:latin typeface="Calibri"/>
                <a:ea typeface="Calibri"/>
                <a:cs typeface="Calibri"/>
                <a:sym typeface="Calibri"/>
              </a:rPr>
              <a:t>TEAM YHEP</a:t>
            </a:r>
            <a:r>
              <a:rPr lang="en">
                <a:latin typeface="Calibri"/>
                <a:ea typeface="Calibri"/>
                <a:cs typeface="Calibri"/>
                <a:sym typeface="Calibri"/>
              </a:rPr>
              <a:t>!</a:t>
            </a:r>
            <a:endParaRPr>
              <a:latin typeface="Calibri"/>
              <a:ea typeface="Calibri"/>
              <a:cs typeface="Calibri"/>
              <a:sym typeface="Calibri"/>
            </a:endParaRPr>
          </a:p>
          <a:p>
            <a:pPr indent="0" lvl="0" marL="914400" rtl="0" algn="l">
              <a:spcBef>
                <a:spcPts val="1600"/>
              </a:spcBef>
              <a:spcAft>
                <a:spcPts val="1600"/>
              </a:spcAft>
              <a:buNone/>
            </a:pPr>
            <a:r>
              <a:rPr lang="en">
                <a:latin typeface="Calibri"/>
                <a:ea typeface="Calibri"/>
                <a:cs typeface="Calibri"/>
                <a:sym typeface="Calibri"/>
              </a:rPr>
              <a:t>Team YHEP expands when a </a:t>
            </a:r>
            <a:r>
              <a:rPr lang="en">
                <a:latin typeface="Calibri"/>
                <a:ea typeface="Calibri"/>
                <a:cs typeface="Calibri"/>
                <a:sym typeface="Calibri"/>
              </a:rPr>
              <a:t>handful</a:t>
            </a:r>
            <a:r>
              <a:rPr lang="en">
                <a:latin typeface="Calibri"/>
                <a:ea typeface="Calibri"/>
                <a:cs typeface="Calibri"/>
                <a:sym typeface="Calibri"/>
              </a:rPr>
              <a:t> of </a:t>
            </a:r>
            <a:r>
              <a:rPr b="1" lang="en">
                <a:latin typeface="Calibri"/>
                <a:ea typeface="Calibri"/>
                <a:cs typeface="Calibri"/>
                <a:sym typeface="Calibri"/>
              </a:rPr>
              <a:t>Master Gardeners</a:t>
            </a:r>
            <a:r>
              <a:rPr lang="en">
                <a:latin typeface="Calibri"/>
                <a:ea typeface="Calibri"/>
                <a:cs typeface="Calibri"/>
                <a:sym typeface="Calibri"/>
              </a:rPr>
              <a:t> join Team YHEP and are referred to as Volunteer Champions</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